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3"/>
  </p:notesMasterIdLst>
  <p:sldIdLst>
    <p:sldId id="256" r:id="rId2"/>
    <p:sldId id="340" r:id="rId3"/>
    <p:sldId id="265" r:id="rId4"/>
    <p:sldId id="258" r:id="rId5"/>
    <p:sldId id="332" r:id="rId6"/>
    <p:sldId id="331" r:id="rId7"/>
    <p:sldId id="333" r:id="rId8"/>
    <p:sldId id="298" r:id="rId9"/>
    <p:sldId id="334" r:id="rId10"/>
    <p:sldId id="327" r:id="rId11"/>
    <p:sldId id="287" r:id="rId12"/>
    <p:sldId id="330" r:id="rId13"/>
    <p:sldId id="299" r:id="rId14"/>
    <p:sldId id="329" r:id="rId15"/>
    <p:sldId id="335" r:id="rId16"/>
    <p:sldId id="336" r:id="rId17"/>
    <p:sldId id="338" r:id="rId18"/>
    <p:sldId id="339" r:id="rId19"/>
    <p:sldId id="324" r:id="rId20"/>
    <p:sldId id="320" r:id="rId21"/>
    <p:sldId id="341" r:id="rId22"/>
  </p:sldIdLst>
  <p:sldSz cx="9144000" cy="6858000" type="screen4x3"/>
  <p:notesSz cx="6858000" cy="9144000"/>
  <p:embeddedFontLst>
    <p:embeddedFont>
      <p:font typeface="迷你简卡通" panose="02010600030101010101" charset="-122"/>
      <p:regular r:id="rId24"/>
    </p:embeddedFont>
    <p:embeddedFont>
      <p:font typeface="Agency FB" panose="020B0503020202020204" pitchFamily="34" charset="0"/>
      <p:regular r:id="rId25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等线" panose="02010600030101010101" pitchFamily="2" charset="-122"/>
      <p:regular r:id="rId33"/>
      <p:bold r:id="rId34"/>
    </p:embeddedFont>
    <p:embeddedFont>
      <p:font typeface="微软雅黑" panose="020B0503020204020204" pitchFamily="34" charset="-122"/>
      <p:regular r:id="rId35"/>
      <p:bold r:id="rId36"/>
    </p:embeddedFont>
    <p:embeddedFont>
      <p:font typeface="微软雅黑" panose="020B0503020204020204" pitchFamily="34" charset="-122"/>
      <p:regular r:id="rId35"/>
      <p:bold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9686"/>
    <a:srgbClr val="E77119"/>
    <a:srgbClr val="000000"/>
    <a:srgbClr val="6EA92D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60" autoAdjust="0"/>
    <p:restoredTop sz="78298" autoAdjust="0"/>
  </p:normalViewPr>
  <p:slideViewPr>
    <p:cSldViewPr snapToGrid="0">
      <p:cViewPr varScale="1">
        <p:scale>
          <a:sx n="68" d="100"/>
          <a:sy n="68" d="100"/>
        </p:scale>
        <p:origin x="162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27874;&#27874;\Desktop\&#26159;&#21542;&#21021;&#22987;&#2127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022799530223204"/>
          <c:y val="4.2079935152355322E-2"/>
          <c:w val="0.88389129483814521"/>
          <c:h val="0.8425494119864851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3.5847672935689313E-3"/>
                  <c:y val="-1.570129890857332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2800" dirty="0"/>
                      <a:t>55.5%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542979665273678"/>
                      <c:h val="8.8457420467335526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3-EE00-46A1-87CA-112BDAAC9B4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zh-CN" sz="2800" dirty="0"/>
                      <a:t>60.3%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EE00-46A1-87CA-112BDAAC9B4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Sheet1!$A$2:$A$3</c:f>
              <c:strCache>
                <c:ptCount val="2"/>
                <c:pt idx="0">
                  <c:v>w/o init</c:v>
                </c:pt>
                <c:pt idx="1">
                  <c:v>w/t init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0.55500000000000005</c:v>
                </c:pt>
                <c:pt idx="1">
                  <c:v>0.60329999999999995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E00-46A1-87CA-112BDAAC9B4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76303632"/>
        <c:axId val="976301968"/>
      </c:barChart>
      <c:catAx>
        <c:axId val="976303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76301968"/>
        <c:crosses val="autoZero"/>
        <c:auto val="1"/>
        <c:lblAlgn val="ctr"/>
        <c:lblOffset val="100"/>
        <c:noMultiLvlLbl val="0"/>
      </c:catAx>
      <c:valAx>
        <c:axId val="9763019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76303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zh-CN" dirty="0"/>
                      <a:t>65.35%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CC8A-4BE5-8EE1-D830BE8C5A2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zh-CN" dirty="0"/>
                      <a:t>65.42%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CC8A-4BE5-8EE1-D830BE8C5A2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altLang="zh-CN"/>
                      <a:t>65.48%</a:t>
                    </a:r>
                    <a:endParaRPr lang="en-US" altLang="zh-CN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CC8A-4BE5-8EE1-D830BE8C5A2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altLang="zh-CN"/>
                      <a:t>66.5%</a:t>
                    </a:r>
                    <a:endParaRPr lang="en-US" altLang="zh-CN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CC8A-4BE5-8EE1-D830BE8C5A28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altLang="zh-CN"/>
                      <a:t>66.62%</a:t>
                    </a:r>
                    <a:endParaRPr lang="en-US" altLang="zh-CN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CC8A-4BE5-8EE1-D830BE8C5A28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trendline>
            <c:spPr>
              <a:ln w="19050" cap="rnd">
                <a:solidFill>
                  <a:schemeClr val="accent6"/>
                </a:solidFill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Sheet1!$A$2:$A$6</c:f>
              <c:strCache>
                <c:ptCount val="5"/>
                <c:pt idx="0">
                  <c:v>模型1</c:v>
                </c:pt>
                <c:pt idx="1">
                  <c:v>模型2</c:v>
                </c:pt>
                <c:pt idx="2">
                  <c:v>模型3</c:v>
                </c:pt>
                <c:pt idx="3">
                  <c:v>模型1＋模型2</c:v>
                </c:pt>
                <c:pt idx="4">
                  <c:v>模型1＋模型2＋模型3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0.65349999999999997</c:v>
                </c:pt>
                <c:pt idx="1">
                  <c:v>0.6542</c:v>
                </c:pt>
                <c:pt idx="2">
                  <c:v>0.65480000000000005</c:v>
                </c:pt>
                <c:pt idx="3">
                  <c:v>0.66500000000000004</c:v>
                </c:pt>
                <c:pt idx="4">
                  <c:v>0.66620000000000001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8A-4BE5-8EE1-D830BE8C5A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535192735"/>
        <c:axId val="535187327"/>
      </c:barChart>
      <c:catAx>
        <c:axId val="5351927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35187327"/>
        <c:crosses val="autoZero"/>
        <c:auto val="1"/>
        <c:lblAlgn val="ctr"/>
        <c:lblOffset val="100"/>
        <c:noMultiLvlLbl val="0"/>
      </c:catAx>
      <c:valAx>
        <c:axId val="5351873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ACC</a:t>
                </a:r>
                <a:endParaRPr lang="zh-CN"/>
              </a:p>
            </c:rich>
          </c:tx>
          <c:layout>
            <c:manualLayout>
              <c:xMode val="edge"/>
              <c:yMode val="edge"/>
              <c:x val="8.9285701731481766E-3"/>
              <c:y val="0.336199054969910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351927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zh-CN" dirty="0"/>
                      <a:t>65.35%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E363-49EC-8241-81FA870DF34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zh-CN"/>
                      <a:t>63.64%</a:t>
                    </a:r>
                    <a:endParaRPr lang="en-US" altLang="zh-CN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E363-49EC-8241-81FA870DF34D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altLang="zh-CN"/>
                      <a:t>57.61%</a:t>
                    </a:r>
                    <a:endParaRPr lang="en-US" altLang="zh-CN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E363-49EC-8241-81FA870DF34D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ResNeXt50 ResNeXt101     </c:v>
                </c:pt>
                <c:pt idx="1">
                  <c:v>224*224 368*368    420*420 </c:v>
                </c:pt>
                <c:pt idx="2">
                  <c:v>SGD    SAM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0.65349999999999997</c:v>
                </c:pt>
                <c:pt idx="1">
                  <c:v>0.63639999999999997</c:v>
                </c:pt>
                <c:pt idx="2">
                  <c:v>0.57609999999999995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63-49EC-8241-81FA870DF34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zh-CN" dirty="0"/>
                      <a:t>65.35%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E363-49EC-8241-81FA870DF34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zh-CN"/>
                      <a:t>65.35%</a:t>
                    </a:r>
                    <a:endParaRPr lang="en-US" altLang="zh-CN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E363-49EC-8241-81FA870DF34D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altLang="zh-CN"/>
                      <a:t>61.92</a:t>
                    </a:r>
                    <a:endParaRPr lang="en-US" altLang="zh-CN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E363-49EC-8241-81FA870DF34D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ResNeXt50 ResNeXt101     </c:v>
                </c:pt>
                <c:pt idx="1">
                  <c:v>224*224 368*368    420*420 </c:v>
                </c:pt>
                <c:pt idx="2">
                  <c:v>SGD    SAM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0.65349999999999997</c:v>
                </c:pt>
                <c:pt idx="1">
                  <c:v>0.65349999999999997</c:v>
                </c:pt>
                <c:pt idx="2">
                  <c:v>0.61919999999999997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363-49EC-8241-81FA870DF34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E363-49EC-8241-81FA870DF34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zh-CN"/>
                      <a:t>65.42%</a:t>
                    </a:r>
                    <a:endParaRPr lang="en-US" altLang="zh-CN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E363-49EC-8241-81FA870DF34D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E363-49EC-8241-81FA870DF34D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ResNeXt50 ResNeXt101     </c:v>
                </c:pt>
                <c:pt idx="1">
                  <c:v>224*224 368*368    420*420 </c:v>
                </c:pt>
                <c:pt idx="2">
                  <c:v>SGD    SAM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</c:v>
                </c:pt>
                <c:pt idx="1">
                  <c:v>0.6542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363-49EC-8241-81FA870DF34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810302031"/>
        <c:axId val="810300367"/>
      </c:barChart>
      <c:catAx>
        <c:axId val="8103020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10300367"/>
        <c:crosses val="autoZero"/>
        <c:auto val="1"/>
        <c:lblAlgn val="ctr"/>
        <c:lblOffset val="100"/>
        <c:noMultiLvlLbl val="0"/>
      </c:catAx>
      <c:valAx>
        <c:axId val="8103003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ACC</a:t>
                </a:r>
                <a:endParaRPr 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10302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DDDDDF-73B3-477F-9E85-A2E9310654F7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22391D-7D20-42CF-B274-D1DBBED03F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34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2391D-7D20-42CF-B274-D1DBBED03F7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4219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为了剥离无关背景，具体实现是 基于</a:t>
            </a:r>
            <a:r>
              <a:rPr lang="en-US" altLang="zh-CN" dirty="0"/>
              <a:t>torch</a:t>
            </a:r>
            <a:r>
              <a:rPr lang="zh-CN" altLang="en-US" dirty="0"/>
              <a:t>版本的</a:t>
            </a:r>
            <a:r>
              <a:rPr lang="en-US" altLang="zh-CN" dirty="0" err="1"/>
              <a:t>RetinaFace</a:t>
            </a:r>
            <a:r>
              <a:rPr lang="zh-CN" altLang="en-US" dirty="0"/>
              <a:t>，参考文档移植为</a:t>
            </a:r>
            <a:r>
              <a:rPr lang="en-US" altLang="zh-CN" dirty="0" err="1"/>
              <a:t>Jittor</a:t>
            </a:r>
            <a:r>
              <a:rPr lang="zh-CN" altLang="en-US" dirty="0"/>
              <a:t>实现。</a:t>
            </a:r>
            <a:r>
              <a:rPr lang="zh-CN" altLang="en-US" sz="1200" dirty="0">
                <a:solidFill>
                  <a:schemeClr val="accent1"/>
                </a:solidFill>
              </a:rPr>
              <a:t>我们首先尝试了狗头检测器，但由于狗头包含的辨别信息不够丰富，导致识别性能较差，弃用了狗头方案，后续均采用狗身检测。</a:t>
            </a:r>
            <a:r>
              <a:rPr lang="zh-CN" altLang="en-US" dirty="0"/>
              <a:t>从图中可以看出，</a:t>
            </a:r>
            <a:r>
              <a:rPr lang="zh-CN" altLang="en-US" sz="1200" dirty="0">
                <a:solidFill>
                  <a:schemeClr val="accent1"/>
                </a:solidFill>
              </a:rPr>
              <a:t>狗身检测器能够正常定位到测试集中狗身位置</a:t>
            </a:r>
            <a:r>
              <a:rPr lang="en-US" altLang="zh-CN" sz="1200" dirty="0">
                <a:solidFill>
                  <a:schemeClr val="accent1"/>
                </a:solidFill>
              </a:rPr>
              <a:t>,</a:t>
            </a:r>
            <a:r>
              <a:rPr lang="zh-CN" altLang="en-US" sz="1200" dirty="0">
                <a:solidFill>
                  <a:schemeClr val="accent1"/>
                </a:solidFill>
              </a:rPr>
              <a:t>效果比较明显。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CCB1FC-6AD5-4FFF-ADFF-72C537261C4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72007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通过训练好的狗身检测器裁剪出目标，然而裁剪出的狗身尺度差异明显。针对这一问题，我们在预处理时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以狗身的长边为基准，对短边进行对齐填充，形成正方形。最后缩放到统一尺度进行训练。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2391D-7D20-42CF-B274-D1DBBED03F7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2842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针对数据集类别分类不均衡的情况，我们</a:t>
            </a:r>
            <a:r>
              <a:rPr lang="zh-CN" altLang="en-US" sz="1200" dirty="0">
                <a:solidFill>
                  <a:srgbClr val="00B0F0"/>
                </a:solidFill>
              </a:rPr>
              <a:t>采用了</a:t>
            </a:r>
            <a:r>
              <a:rPr lang="en-US" altLang="zh-CN" sz="1200" dirty="0">
                <a:solidFill>
                  <a:srgbClr val="00B0F0"/>
                </a:solidFill>
              </a:rPr>
              <a:t>Batch</a:t>
            </a:r>
            <a:r>
              <a:rPr lang="zh-CN" altLang="en-US" sz="1200" dirty="0">
                <a:solidFill>
                  <a:srgbClr val="00B0F0"/>
                </a:solidFill>
              </a:rPr>
              <a:t>平衡采样策略：主要思想是</a:t>
            </a:r>
            <a:r>
              <a:rPr lang="zh-CN" altLang="en-US" sz="1200" b="0" i="0" dirty="0">
                <a:solidFill>
                  <a:srgbClr val="00B0F0"/>
                </a:solidFill>
                <a:effectLst/>
                <a:latin typeface="-apple-system"/>
              </a:rPr>
              <a:t>先随机选择几种类别，在每个类别内部再进行随机采样，以保证每个</a:t>
            </a:r>
            <a:r>
              <a:rPr lang="en-US" altLang="zh-CN" sz="1200" b="0" i="0" dirty="0">
                <a:solidFill>
                  <a:srgbClr val="00B0F0"/>
                </a:solidFill>
                <a:effectLst/>
                <a:latin typeface="-apple-system"/>
              </a:rPr>
              <a:t>batch</a:t>
            </a:r>
            <a:r>
              <a:rPr lang="zh-CN" altLang="en-US" sz="1200" b="0" i="0" dirty="0">
                <a:solidFill>
                  <a:srgbClr val="00B0F0"/>
                </a:solidFill>
                <a:effectLst/>
                <a:latin typeface="-apple-system"/>
              </a:rPr>
              <a:t>内类别样本均衡。通过</a:t>
            </a:r>
            <a:r>
              <a:rPr lang="en-US" altLang="zh-CN" sz="1200" b="0" i="0" dirty="0">
                <a:solidFill>
                  <a:srgbClr val="00B0F0"/>
                </a:solidFill>
                <a:effectLst/>
                <a:latin typeface="-apple-system"/>
              </a:rPr>
              <a:t>batch</a:t>
            </a:r>
            <a:r>
              <a:rPr lang="zh-CN" altLang="en-US" sz="1200" b="0" i="0" dirty="0">
                <a:solidFill>
                  <a:srgbClr val="00B0F0"/>
                </a:solidFill>
                <a:effectLst/>
                <a:latin typeface="-apple-system"/>
              </a:rPr>
              <a:t>平衡采样</a:t>
            </a:r>
            <a:r>
              <a:rPr lang="en-US" altLang="zh-CN" sz="1200" b="0" i="0" dirty="0">
                <a:solidFill>
                  <a:srgbClr val="00B0F0"/>
                </a:solidFill>
                <a:effectLst/>
                <a:latin typeface="-apple-system"/>
              </a:rPr>
              <a:t>+</a:t>
            </a:r>
            <a:r>
              <a:rPr lang="zh-CN" altLang="en-US" sz="1200" b="0" i="0" dirty="0">
                <a:solidFill>
                  <a:srgbClr val="00B0F0"/>
                </a:solidFill>
                <a:effectLst/>
                <a:latin typeface="-apple-system"/>
              </a:rPr>
              <a:t>数据增强</a:t>
            </a:r>
            <a:r>
              <a:rPr lang="en-US" altLang="zh-CN" sz="1200" b="0" i="0" dirty="0">
                <a:solidFill>
                  <a:srgbClr val="00B0F0"/>
                </a:solidFill>
                <a:effectLst/>
                <a:latin typeface="-apple-system"/>
              </a:rPr>
              <a:t>+</a:t>
            </a:r>
            <a:r>
              <a:rPr lang="en-US" altLang="zh-CN" sz="1200" b="0" i="0" dirty="0" err="1">
                <a:solidFill>
                  <a:srgbClr val="00B0F0"/>
                </a:solidFill>
                <a:effectLst/>
                <a:latin typeface="-apple-system"/>
              </a:rPr>
              <a:t>FocalLoss</a:t>
            </a:r>
            <a:r>
              <a:rPr lang="zh-CN" altLang="en-US" sz="1200" b="0" i="0" dirty="0">
                <a:solidFill>
                  <a:srgbClr val="00B0F0"/>
                </a:solidFill>
                <a:effectLst/>
                <a:latin typeface="-apple-system"/>
              </a:rPr>
              <a:t>的组合，比较有效得缓解类别不均衡的情况，提升模型的识别能力。</a:t>
            </a:r>
            <a:endParaRPr lang="en-US" altLang="zh-CN" sz="1200" b="0" i="0" dirty="0">
              <a:solidFill>
                <a:srgbClr val="00B0F0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CB1FC-6AD5-4FFF-ADFF-72C537261C4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5476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在训练策略方面，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针对限制数据来源，我们综合考虑后选择官方预训练再微调的形式。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针对细粒度分类问题，我们尝试了特征比对策略。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针对模型泛化能力差，我们采取多模型融合的策略。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2391D-7D20-42CF-B274-D1DBBED03F7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0943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由于数据集受限，我们先做了是否预训练的对比实验，从图中可以看出相比随机初始化，加载预训练再微调的模型有接近</a:t>
            </a:r>
            <a:r>
              <a:rPr lang="en-US" altLang="zh-CN" dirty="0"/>
              <a:t>5</a:t>
            </a:r>
            <a:r>
              <a:rPr lang="zh-CN" altLang="en-US" dirty="0"/>
              <a:t>个点的提升。 </a:t>
            </a:r>
            <a:endParaRPr lang="en-US" altLang="zh-CN" dirty="0"/>
          </a:p>
          <a:p>
            <a:r>
              <a:rPr lang="zh-CN" altLang="en-US" dirty="0"/>
              <a:t>也就是说 预训练权重对性能提升至关重要。考虑到重新训练</a:t>
            </a:r>
            <a:r>
              <a:rPr lang="en-US" altLang="zh-CN" dirty="0"/>
              <a:t>ImageNet</a:t>
            </a:r>
            <a:r>
              <a:rPr lang="zh-CN" altLang="en-US" dirty="0"/>
              <a:t>或者转化</a:t>
            </a:r>
            <a:r>
              <a:rPr lang="en-US" altLang="zh-CN" dirty="0"/>
              <a:t>torch</a:t>
            </a:r>
            <a:r>
              <a:rPr lang="zh-CN" altLang="en-US" dirty="0"/>
              <a:t>权重的成本均比较高，所以我们后续的实验均基于计图官方预训练模型。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2391D-7D20-42CF-B274-D1DBBED03F7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379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针对细粒度分类问题，我们尝试 特征比对的训练策略，它常应用于人像比对等细粒度分类问题。主要思想是   主干网络的任务是提取高质量的代表特征，分类器基于特征进行细粒度分类。从图中可以看出，理想情况下，相比常规分类的特征分布，特征比对策略中主干网络提取的特征在超球面上类内更加紧凑，类间更分散，有助于提升细粒度分类性能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2391D-7D20-42CF-B274-D1DBBED03F7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3525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相比单模型，一般情况下多模型融合的鲁棒性和泛化能力更强。通过提取前</a:t>
            </a:r>
            <a:r>
              <a:rPr lang="en-US" altLang="zh-CN" dirty="0"/>
              <a:t>N</a:t>
            </a:r>
            <a:r>
              <a:rPr lang="zh-CN" altLang="en-US" dirty="0"/>
              <a:t>个最优模型，对预测概率进行融合。从图中可以看出，随着融合的模型越多，指标也在随着升高。最终可以获得最高</a:t>
            </a:r>
            <a:r>
              <a:rPr lang="en-US" altLang="zh-CN" dirty="0"/>
              <a:t>1.1</a:t>
            </a:r>
            <a:r>
              <a:rPr lang="zh-CN" altLang="en-US" dirty="0"/>
              <a:t>个百分点的提升。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2391D-7D20-42CF-B274-D1DBBED03F7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48115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除上述针对性的改进之外，还额外做了许多比如模型选型、分辨率、优化器等方面的工作。</a:t>
            </a:r>
            <a:endParaRPr lang="en-US" altLang="zh-CN" dirty="0"/>
          </a:p>
          <a:p>
            <a:r>
              <a:rPr lang="zh-CN" altLang="en-US" dirty="0"/>
              <a:t>从图中可以得出以下结论：  </a:t>
            </a:r>
            <a:r>
              <a:rPr lang="en-US" altLang="zh-CN" dirty="0"/>
              <a:t>1</a:t>
            </a:r>
            <a:r>
              <a:rPr lang="zh-CN" altLang="en-US" dirty="0"/>
              <a:t>、由于狗细分类数据及任务较简单，</a:t>
            </a:r>
            <a:r>
              <a:rPr lang="en-US" altLang="zh-CN" dirty="0"/>
              <a:t>50</a:t>
            </a:r>
            <a:r>
              <a:rPr lang="zh-CN" altLang="en-US" dirty="0"/>
              <a:t>层左右的网络已经基本满足需求。</a:t>
            </a:r>
            <a:r>
              <a:rPr lang="en-US" altLang="zh-CN" dirty="0"/>
              <a:t>2</a:t>
            </a:r>
            <a:r>
              <a:rPr lang="zh-CN" altLang="en-US" dirty="0"/>
              <a:t>、随着分辨率增大，所能够提供的目标信息更丰富，有助于提升性能。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、基于以往经验，</a:t>
            </a:r>
            <a:r>
              <a:rPr lang="en-US" altLang="zh-CN" dirty="0"/>
              <a:t>SAM</a:t>
            </a:r>
            <a:r>
              <a:rPr lang="zh-CN" altLang="en-US" dirty="0"/>
              <a:t>优化器通常优于</a:t>
            </a:r>
            <a:r>
              <a:rPr lang="en-US" altLang="zh-CN" dirty="0"/>
              <a:t>SGD</a:t>
            </a:r>
            <a:r>
              <a:rPr lang="zh-CN" altLang="en-US" dirty="0"/>
              <a:t>优化器。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2391D-7D20-42CF-B274-D1DBBED03F7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5733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557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针对数据集和训练策略的关键问题，提出对应的解决方案，同时也进行网络的不断优化提升。</a:t>
            </a:r>
            <a:r>
              <a:rPr lang="zh-CN" altLang="en-US" dirty="0"/>
              <a:t>最终获得</a:t>
            </a:r>
            <a:r>
              <a:rPr lang="en-US" altLang="zh-CN" dirty="0"/>
              <a:t>A</a:t>
            </a:r>
            <a:r>
              <a:rPr lang="zh-CN" altLang="en-US" dirty="0"/>
              <a:t>榜第</a:t>
            </a:r>
            <a:r>
              <a:rPr lang="en-US" altLang="zh-CN" dirty="0"/>
              <a:t>8</a:t>
            </a:r>
            <a:r>
              <a:rPr lang="zh-CN" altLang="en-US" dirty="0"/>
              <a:t>，</a:t>
            </a:r>
            <a:r>
              <a:rPr lang="en-US" altLang="zh-CN" dirty="0"/>
              <a:t>B</a:t>
            </a:r>
            <a:r>
              <a:rPr lang="zh-CN" altLang="en-US" dirty="0"/>
              <a:t>榜第</a:t>
            </a:r>
            <a:r>
              <a:rPr lang="en-US" altLang="zh-CN" dirty="0"/>
              <a:t>7</a:t>
            </a:r>
            <a:r>
              <a:rPr lang="zh-CN" altLang="en-US" dirty="0"/>
              <a:t>的成绩。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F0258-32E6-48E1-910D-ABFBEFAD65D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039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 简单介绍一下我们团队的分工情况，团队成员来自半导体所及威富北京研发中心。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CB1FC-6AD5-4FFF-ADFF-72C537261C4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9382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我们团队的方案介绍到此结束，欢迎各位评委老师提问。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CB1FC-6AD5-4FFF-ADFF-72C537261C4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0088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下面准备从以下四方面简单介绍我们队的竞赛方案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CB1FC-6AD5-4FFF-ADFF-72C537261C4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886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797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赛题</a:t>
            </a:r>
            <a:r>
              <a:rPr lang="zh-CN" altLang="zh-CN" sz="1200" kern="100" dirty="0"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旨在</a:t>
            </a:r>
            <a:r>
              <a:rPr lang="zh-CN" altLang="en-US" sz="1200" kern="100" dirty="0"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利用</a:t>
            </a:r>
            <a:r>
              <a:rPr lang="zh-CN" altLang="zh-CN" sz="1200" kern="100" dirty="0"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视觉技术识别狗的细粒度信息，以</a:t>
            </a:r>
            <a:r>
              <a:rPr lang="zh-CN" altLang="en-US" sz="1200" kern="100" dirty="0"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便</a:t>
            </a:r>
            <a:r>
              <a:rPr lang="zh-CN" altLang="zh-CN" sz="1200" kern="100" dirty="0"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加强</a:t>
            </a:r>
            <a:r>
              <a:rPr lang="zh-CN" altLang="en-US" sz="1200" kern="100" dirty="0"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</a:t>
            </a:r>
            <a:r>
              <a:rPr lang="zh-CN" altLang="zh-CN" sz="1200" kern="100" dirty="0">
                <a:effectLst/>
                <a:latin typeface="Calibri" panose="020F050202020403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狗的管理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。由于地理隔离或杂交的缘故，同一品种的狗之间可能存在较大的差异。同时不同品种之间也可能非常相近，这对识别任务提出巨大的挑战。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2391D-7D20-42CF-B274-D1DBBED03F7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82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950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首先，我们重点从数据集和训练策略两方面分析总结了识别任务的难点，</a:t>
            </a: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。。解释</a:t>
            </a:r>
            <a:r>
              <a:rPr lang="en-US" altLang="zh-CN" sz="1200" dirty="0"/>
              <a:t>ppt</a:t>
            </a:r>
            <a:r>
              <a:rPr lang="zh-CN" altLang="en-US" sz="1200" dirty="0"/>
              <a:t>。。。。</a:t>
            </a: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再根据问题提出针对性的解决方案。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CB1FC-6AD5-4FFF-ADFF-72C537261C4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188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283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在数据集方面，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针对图像中无关的背景信息过多对识别造成干扰，我们采取的方案是训练狗身检测器来剥离无关背景。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针对狗身尺度差异大，影响模型训练的问题，我们采用对齐填充的方式将狗身规范化到统一尺度。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针对数据集类别分类不均衡的情况，采用</a:t>
            </a:r>
            <a:r>
              <a:rPr lang="en-US" altLang="zh-CN" dirty="0"/>
              <a:t>Batch</a:t>
            </a:r>
            <a:r>
              <a:rPr lang="zh-CN" altLang="en-US" dirty="0"/>
              <a:t>平衡采样及</a:t>
            </a:r>
            <a:r>
              <a:rPr lang="en-US" altLang="zh-CN" dirty="0" err="1"/>
              <a:t>FocalLoss</a:t>
            </a:r>
            <a:r>
              <a:rPr lang="zh-CN" altLang="en-US" dirty="0"/>
              <a:t>损失函数来缓解。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22391D-7D20-42CF-B274-D1DBBED03F7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369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AF060-A265-45CA-B1FC-121A49A828BA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60E40-59E3-48DC-8EDB-BF4DC82F08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9789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AF060-A265-45CA-B1FC-121A49A828BA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60E40-59E3-48DC-8EDB-BF4DC82F08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280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AF060-A265-45CA-B1FC-121A49A828BA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60E40-59E3-48DC-8EDB-BF4DC82F08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392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AF060-A265-45CA-B1FC-121A49A828BA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60E40-59E3-48DC-8EDB-BF4DC82F08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062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AF060-A265-45CA-B1FC-121A49A828BA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60E40-59E3-48DC-8EDB-BF4DC82F08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7739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AF060-A265-45CA-B1FC-121A49A828BA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60E40-59E3-48DC-8EDB-BF4DC82F08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839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AF060-A265-45CA-B1FC-121A49A828BA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60E40-59E3-48DC-8EDB-BF4DC82F08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716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AF060-A265-45CA-B1FC-121A49A828BA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60E40-59E3-48DC-8EDB-BF4DC82F08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02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AF060-A265-45CA-B1FC-121A49A828BA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60E40-59E3-48DC-8EDB-BF4DC82F08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652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AF060-A265-45CA-B1FC-121A49A828BA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60E40-59E3-48DC-8EDB-BF4DC82F08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607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AF060-A265-45CA-B1FC-121A49A828BA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60E40-59E3-48DC-8EDB-BF4DC82F08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15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CAF060-A265-45CA-B1FC-121A49A828BA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60E40-59E3-48DC-8EDB-BF4DC82F08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113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82"/>
          <a:stretch/>
        </p:blipFill>
        <p:spPr>
          <a:xfrm flipV="1">
            <a:off x="-1" y="0"/>
            <a:ext cx="9144001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5347" y="72401"/>
            <a:ext cx="4837040" cy="67232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45493" y="785041"/>
            <a:ext cx="7772400" cy="2387600"/>
          </a:xfrm>
        </p:spPr>
        <p:txBody>
          <a:bodyPr>
            <a:norm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“计图”人工智能算法挑战赛</a:t>
            </a:r>
            <a:b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狗细分类识别算法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05174" y="3542350"/>
            <a:ext cx="6858000" cy="1655762"/>
          </a:xfrm>
        </p:spPr>
        <p:txBody>
          <a:bodyPr>
            <a:normAutofit/>
          </a:bodyPr>
          <a:lstStyle/>
          <a:p>
            <a:endParaRPr lang="en-US" altLang="zh-CN" sz="2000" dirty="0"/>
          </a:p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中国科学院半导体研究所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深圳市威富视界有限公司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北京研发中心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654" y="5570943"/>
            <a:ext cx="1905000" cy="5155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087" y="5574066"/>
            <a:ext cx="2611222" cy="52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2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DA591E-2899-4520-A01D-016C2DFD1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98" y="682003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2203DBA-79E5-4093-B14D-0600D22EE91E}"/>
              </a:ext>
            </a:extLst>
          </p:cNvPr>
          <p:cNvSpPr txBox="1"/>
          <p:nvPr/>
        </p:nvSpPr>
        <p:spPr>
          <a:xfrm>
            <a:off x="781138" y="3778467"/>
            <a:ext cx="285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狗身差异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BDF1367-778E-493E-9E11-9F37484BB0CC}"/>
              </a:ext>
            </a:extLst>
          </p:cNvPr>
          <p:cNvSpPr txBox="1"/>
          <p:nvPr/>
        </p:nvSpPr>
        <p:spPr>
          <a:xfrm>
            <a:off x="781138" y="3234882"/>
            <a:ext cx="2643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）无关背景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CFD84D4-05C3-45CC-9C32-C06F0A303C5D}"/>
              </a:ext>
            </a:extLst>
          </p:cNvPr>
          <p:cNvSpPr txBox="1"/>
          <p:nvPr/>
        </p:nvSpPr>
        <p:spPr>
          <a:xfrm>
            <a:off x="5168238" y="3768509"/>
            <a:ext cx="219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）对齐填充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DDA425F-E5FF-43FD-8064-813A15B949A3}"/>
              </a:ext>
            </a:extLst>
          </p:cNvPr>
          <p:cNvSpPr txBox="1"/>
          <p:nvPr/>
        </p:nvSpPr>
        <p:spPr>
          <a:xfrm>
            <a:off x="5168238" y="3217463"/>
            <a:ext cx="2434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）狗身检测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4ED77780-A22E-4051-A6A1-D2A0B1A84B8A}"/>
              </a:ext>
            </a:extLst>
          </p:cNvPr>
          <p:cNvSpPr/>
          <p:nvPr/>
        </p:nvSpPr>
        <p:spPr>
          <a:xfrm>
            <a:off x="3560922" y="3474626"/>
            <a:ext cx="1296144" cy="587766"/>
          </a:xfrm>
          <a:prstGeom prst="rightArrow">
            <a:avLst/>
          </a:prstGeom>
          <a:solidFill>
            <a:srgbClr val="609686"/>
          </a:solidFill>
          <a:ln>
            <a:solidFill>
              <a:srgbClr val="609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EF50B01-DB3C-4FF9-ADA6-E9E28FB0ABF5}"/>
              </a:ext>
            </a:extLst>
          </p:cNvPr>
          <p:cNvSpPr txBox="1"/>
          <p:nvPr/>
        </p:nvSpPr>
        <p:spPr>
          <a:xfrm>
            <a:off x="781138" y="4322052"/>
            <a:ext cx="2643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）类别不均衡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7365DF1-4A9E-4587-966C-AAB8C898D3B8}"/>
              </a:ext>
            </a:extLst>
          </p:cNvPr>
          <p:cNvSpPr txBox="1"/>
          <p:nvPr/>
        </p:nvSpPr>
        <p:spPr>
          <a:xfrm>
            <a:off x="5168238" y="4319555"/>
            <a:ext cx="3975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Batch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平衡采样、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FocalLoss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0" y="0"/>
            <a:ext cx="9144000" cy="540507"/>
            <a:chOff x="0" y="0"/>
            <a:chExt cx="9144000" cy="540507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3796145" cy="504825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523345" y="0"/>
              <a:ext cx="3620655" cy="504825"/>
            </a:xfrm>
            <a:prstGeom prst="rect">
              <a:avLst/>
            </a:prstGeom>
          </p:spPr>
        </p:pic>
        <p:sp>
          <p:nvSpPr>
            <p:cNvPr id="17" name="标题 1"/>
            <p:cNvSpPr txBox="1">
              <a:spLocks/>
            </p:cNvSpPr>
            <p:nvPr/>
          </p:nvSpPr>
          <p:spPr>
            <a:xfrm>
              <a:off x="3849265" y="17287"/>
              <a:ext cx="1620958" cy="523220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>
              <a:lvl1pPr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2800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srgbClr val="548280"/>
                  </a:solidFill>
                  <a:latin typeface="微软雅黑" panose="020F0302020204030204"/>
                  <a:ea typeface="微软雅黑"/>
                  <a:cs typeface="Arial"/>
                </a:rPr>
                <a:t>解决方案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48280"/>
                </a:solidFill>
                <a:effectLst/>
                <a:uLnTx/>
                <a:uFillTx/>
                <a:latin typeface="微软雅黑" panose="020F0302020204030204"/>
                <a:ea typeface="微软雅黑"/>
                <a:cs typeface="Arial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17708" y="2232715"/>
            <a:ext cx="1960727" cy="523220"/>
            <a:chOff x="1105748" y="2071320"/>
            <a:chExt cx="1960727" cy="523220"/>
          </a:xfrm>
          <a:solidFill>
            <a:schemeClr val="accent2">
              <a:lumMod val="75000"/>
            </a:schemeClr>
          </a:solidFill>
        </p:grpSpPr>
        <p:sp>
          <p:nvSpPr>
            <p:cNvPr id="20" name="矩形 19"/>
            <p:cNvSpPr/>
            <p:nvPr/>
          </p:nvSpPr>
          <p:spPr>
            <a:xfrm>
              <a:off x="1105748" y="2071320"/>
              <a:ext cx="1960726" cy="523220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B3B1109-88B2-4E37-A4B0-1698F6B11234}"/>
                </a:ext>
              </a:extLst>
            </p:cNvPr>
            <p:cNvSpPr txBox="1"/>
            <p:nvPr/>
          </p:nvSpPr>
          <p:spPr>
            <a:xfrm>
              <a:off x="1105749" y="2071320"/>
              <a:ext cx="1960726" cy="523220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</a:rPr>
                <a:t>关键问题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308989" y="2232715"/>
            <a:ext cx="1960726" cy="524098"/>
            <a:chOff x="5372946" y="2035358"/>
            <a:chExt cx="1960726" cy="524098"/>
          </a:xfrm>
        </p:grpSpPr>
        <p:sp>
          <p:nvSpPr>
            <p:cNvPr id="23" name="矩形 22"/>
            <p:cNvSpPr/>
            <p:nvPr/>
          </p:nvSpPr>
          <p:spPr>
            <a:xfrm>
              <a:off x="5372946" y="2035358"/>
              <a:ext cx="1960726" cy="523220"/>
            </a:xfrm>
            <a:prstGeom prst="rect">
              <a:avLst/>
            </a:prstGeom>
            <a:solidFill>
              <a:srgbClr val="609686"/>
            </a:solidFill>
            <a:ln>
              <a:solidFill>
                <a:srgbClr val="6096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AC96B9C-64E9-4D04-82F2-6CC13121652B}"/>
                </a:ext>
              </a:extLst>
            </p:cNvPr>
            <p:cNvSpPr txBox="1"/>
            <p:nvPr/>
          </p:nvSpPr>
          <p:spPr>
            <a:xfrm>
              <a:off x="5470223" y="203623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</a:rPr>
                <a:t>解决方案</a:t>
              </a:r>
              <a:endParaRPr lang="zh-CN" altLang="en-US" sz="2800" b="1" dirty="0"/>
            </a:p>
          </p:txBody>
        </p:sp>
      </p:grpSp>
      <p:sp>
        <p:nvSpPr>
          <p:cNvPr id="25" name="矩形 24"/>
          <p:cNvSpPr/>
          <p:nvPr/>
        </p:nvSpPr>
        <p:spPr>
          <a:xfrm>
            <a:off x="909948" y="3104671"/>
            <a:ext cx="2225964" cy="1801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5308989" y="3104671"/>
            <a:ext cx="3410138" cy="1801091"/>
          </a:xfrm>
          <a:prstGeom prst="rect">
            <a:avLst/>
          </a:prstGeom>
          <a:noFill/>
          <a:ln w="38100">
            <a:solidFill>
              <a:srgbClr val="609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8812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-130502" y="540507"/>
            <a:ext cx="2549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）无关背景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迷你简卡通" panose="03000509000000000000" pitchFamily="65" charset="-122"/>
              <a:ea typeface="迷你简卡通" panose="03000509000000000000" pitchFamily="65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810017" y="3958575"/>
            <a:ext cx="1523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RetinaFace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框架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066160-F910-457E-B65F-419B83C06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32" y="1254507"/>
            <a:ext cx="8019511" cy="2755744"/>
          </a:xfrm>
          <a:prstGeom prst="rect">
            <a:avLst/>
          </a:prstGeom>
          <a:ln w="28575">
            <a:solidFill>
              <a:schemeClr val="accent4"/>
            </a:solidFill>
            <a:prstDash val="dash"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FB75951-F350-4AEC-B2CD-5556266E0F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900" y="4344603"/>
            <a:ext cx="1701688" cy="241819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4245F65-C876-4146-BB65-CFC5F673AB45}"/>
              </a:ext>
            </a:extLst>
          </p:cNvPr>
          <p:cNvSpPr/>
          <p:nvPr/>
        </p:nvSpPr>
        <p:spPr>
          <a:xfrm>
            <a:off x="3001646" y="4481409"/>
            <a:ext cx="940434" cy="153839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CC7A99A-9B72-4830-A435-D39B9ED495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488" y="4355976"/>
            <a:ext cx="1813648" cy="241819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F6D76C0-A876-4303-B0BE-1067A163E040}"/>
              </a:ext>
            </a:extLst>
          </p:cNvPr>
          <p:cNvSpPr/>
          <p:nvPr/>
        </p:nvSpPr>
        <p:spPr>
          <a:xfrm>
            <a:off x="5108540" y="4878810"/>
            <a:ext cx="990788" cy="128404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0" y="0"/>
            <a:ext cx="9144000" cy="540507"/>
            <a:chOff x="0" y="0"/>
            <a:chExt cx="9144000" cy="540507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3796145" cy="504825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5523345" y="0"/>
              <a:ext cx="3620655" cy="504825"/>
            </a:xfrm>
            <a:prstGeom prst="rect">
              <a:avLst/>
            </a:prstGeom>
          </p:spPr>
        </p:pic>
        <p:sp>
          <p:nvSpPr>
            <p:cNvPr id="15" name="标题 1"/>
            <p:cNvSpPr txBox="1">
              <a:spLocks/>
            </p:cNvSpPr>
            <p:nvPr/>
          </p:nvSpPr>
          <p:spPr>
            <a:xfrm>
              <a:off x="3849265" y="17287"/>
              <a:ext cx="1620958" cy="523220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>
              <a:lvl1pPr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2800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srgbClr val="548280"/>
                  </a:solidFill>
                  <a:latin typeface="微软雅黑" panose="020F0302020204030204"/>
                  <a:ea typeface="微软雅黑"/>
                  <a:cs typeface="Arial"/>
                </a:rPr>
                <a:t>解决方案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48280"/>
                </a:solidFill>
                <a:effectLst/>
                <a:uLnTx/>
                <a:uFillTx/>
                <a:latin typeface="微软雅黑" panose="020F0302020204030204"/>
                <a:ea typeface="微软雅黑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992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4A0325-CCB6-4671-A781-82DB5884F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4108" y="304086"/>
            <a:ext cx="4124359" cy="880869"/>
          </a:xfrm>
        </p:spPr>
        <p:txBody>
          <a:bodyPr>
            <a:normAutofit/>
          </a:bodyPr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）狗身差异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06032C-DFD5-48E2-A192-795E9D8CF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8" y="2714866"/>
            <a:ext cx="2093899" cy="9766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320D12F-3C33-4D9D-8B64-58EA1ED046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110" y="1597600"/>
            <a:ext cx="2093898" cy="20938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77CBE33-EEF8-4BC1-9D67-A5B617A958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388898"/>
            <a:ext cx="1570414" cy="220526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99A197D-3C89-456F-9953-23939AA8488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428" y="4388897"/>
            <a:ext cx="2205263" cy="220526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7543270-E59C-4A8A-A5FC-D2AB60B02D0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230" y="3965188"/>
            <a:ext cx="2628972" cy="262897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5B0F364-6F3A-42B2-B421-27CD1944C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230" y="1062526"/>
            <a:ext cx="2628972" cy="2628972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0" y="0"/>
            <a:ext cx="9144000" cy="540507"/>
            <a:chOff x="0" y="0"/>
            <a:chExt cx="9144000" cy="540507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3796145" cy="504825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5523345" y="0"/>
              <a:ext cx="3620655" cy="504825"/>
            </a:xfrm>
            <a:prstGeom prst="rect">
              <a:avLst/>
            </a:prstGeom>
          </p:spPr>
        </p:pic>
        <p:sp>
          <p:nvSpPr>
            <p:cNvPr id="16" name="标题 1"/>
            <p:cNvSpPr txBox="1">
              <a:spLocks/>
            </p:cNvSpPr>
            <p:nvPr/>
          </p:nvSpPr>
          <p:spPr>
            <a:xfrm>
              <a:off x="3849265" y="17287"/>
              <a:ext cx="1620958" cy="523220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>
              <a:lvl1pPr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2800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srgbClr val="548280"/>
                  </a:solidFill>
                  <a:latin typeface="微软雅黑" panose="020F0302020204030204"/>
                  <a:ea typeface="微软雅黑"/>
                  <a:cs typeface="Arial"/>
                </a:rPr>
                <a:t>解决方案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48280"/>
                </a:solidFill>
                <a:effectLst/>
                <a:uLnTx/>
                <a:uFillTx/>
                <a:latin typeface="微软雅黑" panose="020F0302020204030204"/>
                <a:ea typeface="微软雅黑"/>
                <a:cs typeface="Arial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295564" y="980460"/>
            <a:ext cx="8128000" cy="2793104"/>
          </a:xfrm>
          <a:prstGeom prst="roundRect">
            <a:avLst>
              <a:gd name="adj" fmla="val 9284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295564" y="3906923"/>
            <a:ext cx="8128000" cy="2793104"/>
          </a:xfrm>
          <a:prstGeom prst="roundRect">
            <a:avLst>
              <a:gd name="adj" fmla="val 9284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606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-74812" y="525118"/>
            <a:ext cx="2908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）类别不均衡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ECBF80-51DC-4CE9-A5F0-D60378120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01" y="1276489"/>
            <a:ext cx="6759389" cy="3182163"/>
          </a:xfrm>
          <a:prstGeom prst="rect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2AF7B21-9FE4-4B76-982A-7CC6BD3BDD57}"/>
              </a:ext>
            </a:extLst>
          </p:cNvPr>
          <p:cNvSpPr txBox="1"/>
          <p:nvPr/>
        </p:nvSpPr>
        <p:spPr>
          <a:xfrm>
            <a:off x="3303438" y="4528357"/>
            <a:ext cx="2537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ThuDogs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Datesets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分布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037F687-E5E8-4DC5-8EB9-8BFE31647213}"/>
              </a:ext>
            </a:extLst>
          </p:cNvPr>
          <p:cNvSpPr txBox="1"/>
          <p:nvPr/>
        </p:nvSpPr>
        <p:spPr>
          <a:xfrm>
            <a:off x="1044801" y="5230881"/>
            <a:ext cx="71948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Batch</a:t>
            </a:r>
            <a:r>
              <a:rPr lang="zh-CN" altLang="en-US" sz="2800" b="1" dirty="0"/>
              <a:t>平衡采样</a:t>
            </a:r>
            <a:endParaRPr lang="en-US" altLang="zh-CN" sz="2800" dirty="0"/>
          </a:p>
          <a:p>
            <a:r>
              <a:rPr lang="en-US" altLang="zh-CN" sz="2800" dirty="0"/>
              <a:t>	</a:t>
            </a:r>
            <a:r>
              <a:rPr lang="zh-CN" altLang="en-US" sz="2800" dirty="0"/>
              <a:t>理论批次数</a:t>
            </a:r>
            <a:r>
              <a:rPr lang="en-US" altLang="zh-CN" sz="2800" dirty="0"/>
              <a:t>  =  </a:t>
            </a:r>
            <a:r>
              <a:rPr lang="zh-CN" altLang="en-US" sz="2800" dirty="0"/>
              <a:t>类别数 * 类内样本数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9144000" cy="540507"/>
            <a:chOff x="0" y="0"/>
            <a:chExt cx="9144000" cy="540507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96145" cy="504825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523345" y="0"/>
              <a:ext cx="3620655" cy="504825"/>
            </a:xfrm>
            <a:prstGeom prst="rect">
              <a:avLst/>
            </a:prstGeom>
          </p:spPr>
        </p:pic>
        <p:sp>
          <p:nvSpPr>
            <p:cNvPr id="10" name="标题 1"/>
            <p:cNvSpPr txBox="1">
              <a:spLocks/>
            </p:cNvSpPr>
            <p:nvPr/>
          </p:nvSpPr>
          <p:spPr>
            <a:xfrm>
              <a:off x="3849265" y="17287"/>
              <a:ext cx="1620958" cy="523220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>
              <a:lvl1pPr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2800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srgbClr val="548280"/>
                  </a:solidFill>
                  <a:latin typeface="微软雅黑" panose="020F0302020204030204"/>
                  <a:ea typeface="微软雅黑"/>
                  <a:cs typeface="Arial"/>
                </a:rPr>
                <a:t>解决方案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48280"/>
                </a:solidFill>
                <a:effectLst/>
                <a:uLnTx/>
                <a:uFillTx/>
                <a:latin typeface="微软雅黑" panose="020F0302020204030204"/>
                <a:ea typeface="微软雅黑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8312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DA591E-2899-4520-A01D-016C2DFD1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754" y="442546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训练策略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162337" y="2368503"/>
            <a:ext cx="1960727" cy="523220"/>
            <a:chOff x="1105748" y="2071320"/>
            <a:chExt cx="1960727" cy="523220"/>
          </a:xfrm>
          <a:solidFill>
            <a:schemeClr val="accent2">
              <a:lumMod val="75000"/>
            </a:schemeClr>
          </a:solidFill>
        </p:grpSpPr>
        <p:sp>
          <p:nvSpPr>
            <p:cNvPr id="3" name="矩形 2"/>
            <p:cNvSpPr/>
            <p:nvPr/>
          </p:nvSpPr>
          <p:spPr>
            <a:xfrm>
              <a:off x="1105748" y="2071320"/>
              <a:ext cx="1960726" cy="523220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1B3B1109-88B2-4E37-A4B0-1698F6B11234}"/>
                </a:ext>
              </a:extLst>
            </p:cNvPr>
            <p:cNvSpPr txBox="1"/>
            <p:nvPr/>
          </p:nvSpPr>
          <p:spPr>
            <a:xfrm>
              <a:off x="1105749" y="2071320"/>
              <a:ext cx="1960726" cy="523220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</a:rPr>
                <a:t>关键问题</a:t>
              </a: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E0E2F4DA-3137-4227-8E0B-43AEFA8773D3}"/>
              </a:ext>
            </a:extLst>
          </p:cNvPr>
          <p:cNvSpPr txBox="1"/>
          <p:nvPr/>
        </p:nvSpPr>
        <p:spPr>
          <a:xfrm>
            <a:off x="1115908" y="3513627"/>
            <a:ext cx="219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）数据限制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561379" y="2368503"/>
            <a:ext cx="1960726" cy="523220"/>
            <a:chOff x="5372946" y="2035358"/>
            <a:chExt cx="1960726" cy="523220"/>
          </a:xfrm>
        </p:grpSpPr>
        <p:sp>
          <p:nvSpPr>
            <p:cNvPr id="18" name="矩形 17"/>
            <p:cNvSpPr/>
            <p:nvPr/>
          </p:nvSpPr>
          <p:spPr>
            <a:xfrm>
              <a:off x="5372946" y="2035358"/>
              <a:ext cx="1960726" cy="523220"/>
            </a:xfrm>
            <a:prstGeom prst="rect">
              <a:avLst/>
            </a:prstGeom>
            <a:solidFill>
              <a:srgbClr val="609686"/>
            </a:solidFill>
            <a:ln>
              <a:solidFill>
                <a:srgbClr val="6096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AC96B9C-64E9-4D04-82F2-6CC13121652B}"/>
                </a:ext>
              </a:extLst>
            </p:cNvPr>
            <p:cNvSpPr txBox="1"/>
            <p:nvPr/>
          </p:nvSpPr>
          <p:spPr>
            <a:xfrm>
              <a:off x="5453942" y="2035358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</a:rPr>
                <a:t>解决方案</a:t>
              </a:r>
              <a:endParaRPr lang="zh-CN" altLang="en-US" sz="2800" b="1" dirty="0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2600859B-E014-4237-92F2-5A844BCA86C9}"/>
              </a:ext>
            </a:extLst>
          </p:cNvPr>
          <p:cNvSpPr txBox="1"/>
          <p:nvPr/>
        </p:nvSpPr>
        <p:spPr>
          <a:xfrm>
            <a:off x="5480383" y="3541801"/>
            <a:ext cx="2591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）官方预训练微调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4ED77780-A22E-4051-A6A1-D2A0B1A84B8A}"/>
              </a:ext>
            </a:extLst>
          </p:cNvPr>
          <p:cNvSpPr/>
          <p:nvPr/>
        </p:nvSpPr>
        <p:spPr>
          <a:xfrm>
            <a:off x="3915621" y="3762270"/>
            <a:ext cx="1296144" cy="587766"/>
          </a:xfrm>
          <a:prstGeom prst="rightArrow">
            <a:avLst/>
          </a:prstGeom>
          <a:solidFill>
            <a:srgbClr val="609686"/>
          </a:solidFill>
          <a:ln>
            <a:solidFill>
              <a:srgbClr val="609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BE74E3F-D99E-45BF-9074-1EF28F772BDC}"/>
              </a:ext>
            </a:extLst>
          </p:cNvPr>
          <p:cNvSpPr txBox="1"/>
          <p:nvPr/>
        </p:nvSpPr>
        <p:spPr>
          <a:xfrm>
            <a:off x="1115908" y="3980704"/>
            <a:ext cx="219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）细粒度分类</a:t>
            </a:r>
            <a:endParaRPr lang="en-US" altLang="zh-CN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1A512C8-B360-4BBF-BD75-945FDF170B2F}"/>
              </a:ext>
            </a:extLst>
          </p:cNvPr>
          <p:cNvSpPr txBox="1"/>
          <p:nvPr/>
        </p:nvSpPr>
        <p:spPr>
          <a:xfrm>
            <a:off x="5480383" y="3994790"/>
            <a:ext cx="219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）特征比对</a:t>
            </a:r>
            <a:endParaRPr lang="en-US" altLang="zh-CN" sz="18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AED6C47-A91C-46AD-95B4-C53BD002B05B}"/>
              </a:ext>
            </a:extLst>
          </p:cNvPr>
          <p:cNvSpPr txBox="1"/>
          <p:nvPr/>
        </p:nvSpPr>
        <p:spPr>
          <a:xfrm>
            <a:off x="1115908" y="4447780"/>
            <a:ext cx="2622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）模型泛化能力差</a:t>
            </a:r>
            <a:endParaRPr lang="en-US" altLang="zh-CN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58388B6-3675-4D9B-B646-C4F4663D5052}"/>
              </a:ext>
            </a:extLst>
          </p:cNvPr>
          <p:cNvSpPr txBox="1"/>
          <p:nvPr/>
        </p:nvSpPr>
        <p:spPr>
          <a:xfrm>
            <a:off x="5480383" y="4447780"/>
            <a:ext cx="2622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）多模型融合</a:t>
            </a:r>
            <a:endParaRPr lang="en-US" altLang="zh-CN" sz="18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0" y="0"/>
            <a:ext cx="9144000" cy="540507"/>
            <a:chOff x="0" y="0"/>
            <a:chExt cx="9144000" cy="540507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3796145" cy="504825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523345" y="0"/>
              <a:ext cx="3620655" cy="504825"/>
            </a:xfrm>
            <a:prstGeom prst="rect">
              <a:avLst/>
            </a:prstGeom>
          </p:spPr>
        </p:pic>
        <p:sp>
          <p:nvSpPr>
            <p:cNvPr id="16" name="标题 1"/>
            <p:cNvSpPr txBox="1">
              <a:spLocks/>
            </p:cNvSpPr>
            <p:nvPr/>
          </p:nvSpPr>
          <p:spPr>
            <a:xfrm>
              <a:off x="3849265" y="17287"/>
              <a:ext cx="1620958" cy="523220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>
              <a:lvl1pPr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2800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srgbClr val="548280"/>
                  </a:solidFill>
                  <a:latin typeface="微软雅黑" panose="020F0302020204030204"/>
                  <a:ea typeface="微软雅黑"/>
                  <a:cs typeface="Arial"/>
                </a:rPr>
                <a:t>解决方案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48280"/>
                </a:solidFill>
                <a:effectLst/>
                <a:uLnTx/>
                <a:uFillTx/>
                <a:latin typeface="微软雅黑" panose="020F0302020204030204"/>
                <a:ea typeface="微软雅黑"/>
                <a:cs typeface="Arial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1162337" y="3278910"/>
            <a:ext cx="2403669" cy="18010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5561379" y="3278910"/>
            <a:ext cx="2384602" cy="1801091"/>
          </a:xfrm>
          <a:prstGeom prst="rect">
            <a:avLst/>
          </a:prstGeom>
          <a:noFill/>
          <a:ln w="38100">
            <a:solidFill>
              <a:srgbClr val="609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811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FF063F82-455C-4E3D-9FC8-22D7063BD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0103" y="644353"/>
            <a:ext cx="4124359" cy="880869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）数据限制</a:t>
            </a: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B22DBE8B-EC47-4D6D-B1E2-3C13403125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2766854"/>
              </p:ext>
            </p:extLst>
          </p:nvPr>
        </p:nvGraphicFramePr>
        <p:xfrm>
          <a:off x="3829987" y="1618242"/>
          <a:ext cx="5314013" cy="44485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63C509E2-0841-4279-92CF-EAB0FA29A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8" y="1804281"/>
            <a:ext cx="3755819" cy="4076502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0" y="0"/>
            <a:ext cx="9144000" cy="540507"/>
            <a:chOff x="0" y="0"/>
            <a:chExt cx="9144000" cy="540507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3796145" cy="50482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5523345" y="0"/>
              <a:ext cx="3620655" cy="504825"/>
            </a:xfrm>
            <a:prstGeom prst="rect">
              <a:avLst/>
            </a:prstGeom>
          </p:spPr>
        </p:pic>
        <p:sp>
          <p:nvSpPr>
            <p:cNvPr id="10" name="标题 1"/>
            <p:cNvSpPr txBox="1">
              <a:spLocks/>
            </p:cNvSpPr>
            <p:nvPr/>
          </p:nvSpPr>
          <p:spPr>
            <a:xfrm>
              <a:off x="3849265" y="17287"/>
              <a:ext cx="1620958" cy="523220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>
              <a:lvl1pPr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2800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srgbClr val="548280"/>
                  </a:solidFill>
                  <a:latin typeface="微软雅黑" panose="020F0302020204030204"/>
                  <a:ea typeface="微软雅黑"/>
                  <a:cs typeface="Arial"/>
                </a:rPr>
                <a:t>解决方案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48280"/>
                </a:solidFill>
                <a:effectLst/>
                <a:uLnTx/>
                <a:uFillTx/>
                <a:latin typeface="微软雅黑" panose="020F0302020204030204"/>
                <a:ea typeface="微软雅黑"/>
                <a:cs typeface="Arial"/>
              </a:endParaRPr>
            </a:p>
          </p:txBody>
        </p:sp>
      </p:grpSp>
      <p:sp>
        <p:nvSpPr>
          <p:cNvPr id="11" name="圆角矩形 10"/>
          <p:cNvSpPr/>
          <p:nvPr/>
        </p:nvSpPr>
        <p:spPr>
          <a:xfrm>
            <a:off x="64932" y="1664750"/>
            <a:ext cx="4451650" cy="4402073"/>
          </a:xfrm>
          <a:prstGeom prst="roundRect">
            <a:avLst>
              <a:gd name="adj" fmla="val 9284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590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7DA9D1-D868-45E3-9E0D-A3D73711C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1301" y="540507"/>
            <a:ext cx="3087628" cy="836836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）细粒度分类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058FBB3-D34F-4C26-8FDB-564D08162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194" y="3943094"/>
            <a:ext cx="2631686" cy="237348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FB7BE47-B601-47B3-AF0F-C1594CC96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6055" y="3947133"/>
            <a:ext cx="2533650" cy="2295525"/>
          </a:xfrm>
          <a:prstGeom prst="rect">
            <a:avLst/>
          </a:prstGeom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31A0F717-D21D-4E3B-AD65-106292E226EC}"/>
              </a:ext>
            </a:extLst>
          </p:cNvPr>
          <p:cNvSpPr/>
          <p:nvPr/>
        </p:nvSpPr>
        <p:spPr>
          <a:xfrm>
            <a:off x="3989705" y="5156792"/>
            <a:ext cx="978408" cy="1804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82A3F68-BA7E-49BC-92A1-A75800A490FC}"/>
              </a:ext>
            </a:extLst>
          </p:cNvPr>
          <p:cNvSpPr txBox="1"/>
          <p:nvPr/>
        </p:nvSpPr>
        <p:spPr>
          <a:xfrm>
            <a:off x="2124809" y="622977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常规分类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0D1BAC8-482D-4B3A-A0CA-CD0359D6B108}"/>
              </a:ext>
            </a:extLst>
          </p:cNvPr>
          <p:cNvSpPr txBox="1"/>
          <p:nvPr/>
        </p:nvSpPr>
        <p:spPr>
          <a:xfrm>
            <a:off x="5724021" y="6282621"/>
            <a:ext cx="156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特征比对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F065F4-95A0-4423-B518-8BEE60265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4874" y="1520788"/>
            <a:ext cx="3807580" cy="1672775"/>
          </a:xfrm>
          <a:prstGeom prst="rect">
            <a:avLst/>
          </a:prstGeom>
        </p:spPr>
      </p:pic>
      <p:sp>
        <p:nvSpPr>
          <p:cNvPr id="11" name="立方体 10">
            <a:extLst>
              <a:ext uri="{FF2B5EF4-FFF2-40B4-BE49-F238E27FC236}">
                <a16:creationId xmlns:a16="http://schemas.microsoft.com/office/drawing/2014/main" id="{7186FE01-194D-4A31-A509-E0B4A1E53BEB}"/>
              </a:ext>
            </a:extLst>
          </p:cNvPr>
          <p:cNvSpPr/>
          <p:nvPr/>
        </p:nvSpPr>
        <p:spPr>
          <a:xfrm>
            <a:off x="6916397" y="1927360"/>
            <a:ext cx="819526" cy="773118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7F46B41-AE70-4690-8ECA-0A90729175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055" y="1803750"/>
            <a:ext cx="1118846" cy="1118846"/>
          </a:xfrm>
          <a:prstGeom prst="rect">
            <a:avLst/>
          </a:prstGeom>
        </p:spPr>
      </p:pic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73852009-9517-41CA-904C-258CA57C2FDD}"/>
              </a:ext>
            </a:extLst>
          </p:cNvPr>
          <p:cNvCxnSpPr>
            <a:cxnSpLocks/>
          </p:cNvCxnSpPr>
          <p:nvPr/>
        </p:nvCxnSpPr>
        <p:spPr>
          <a:xfrm>
            <a:off x="2576644" y="2431321"/>
            <a:ext cx="3039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ED318136-6708-455C-B6F2-B000FD0E2032}"/>
              </a:ext>
            </a:extLst>
          </p:cNvPr>
          <p:cNvCxnSpPr>
            <a:cxnSpLocks/>
          </p:cNvCxnSpPr>
          <p:nvPr/>
        </p:nvCxnSpPr>
        <p:spPr>
          <a:xfrm flipV="1">
            <a:off x="6572470" y="2333129"/>
            <a:ext cx="337126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8772A818-F886-4966-95F8-3F7DAEE438A3}"/>
              </a:ext>
            </a:extLst>
          </p:cNvPr>
          <p:cNvSpPr txBox="1"/>
          <p:nvPr/>
        </p:nvSpPr>
        <p:spPr>
          <a:xfrm>
            <a:off x="3989705" y="2960757"/>
            <a:ext cx="1129119" cy="377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主干网络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FBEB1B6-F366-4073-92C0-3D8BF226C6ED}"/>
              </a:ext>
            </a:extLst>
          </p:cNvPr>
          <p:cNvSpPr txBox="1"/>
          <p:nvPr/>
        </p:nvSpPr>
        <p:spPr>
          <a:xfrm>
            <a:off x="6794060" y="2753186"/>
            <a:ext cx="893885" cy="377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分类器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0" y="0"/>
            <a:ext cx="9144000" cy="540507"/>
            <a:chOff x="0" y="0"/>
            <a:chExt cx="9144000" cy="540507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3796145" cy="504825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5523345" y="0"/>
              <a:ext cx="3620655" cy="504825"/>
            </a:xfrm>
            <a:prstGeom prst="rect">
              <a:avLst/>
            </a:prstGeom>
          </p:spPr>
        </p:pic>
        <p:sp>
          <p:nvSpPr>
            <p:cNvPr id="20" name="标题 1"/>
            <p:cNvSpPr txBox="1">
              <a:spLocks/>
            </p:cNvSpPr>
            <p:nvPr/>
          </p:nvSpPr>
          <p:spPr>
            <a:xfrm>
              <a:off x="3849265" y="17287"/>
              <a:ext cx="1620958" cy="523220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>
              <a:lvl1pPr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2800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srgbClr val="548280"/>
                  </a:solidFill>
                  <a:latin typeface="微软雅黑" panose="020F0302020204030204"/>
                  <a:ea typeface="微软雅黑"/>
                  <a:cs typeface="Arial"/>
                </a:rPr>
                <a:t>解决方案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48280"/>
                </a:solidFill>
                <a:effectLst/>
                <a:uLnTx/>
                <a:uFillTx/>
                <a:latin typeface="微软雅黑" panose="020F0302020204030204"/>
                <a:ea typeface="微软雅黑"/>
                <a:cs typeface="Arial"/>
              </a:endParaRPr>
            </a:p>
          </p:txBody>
        </p:sp>
      </p:grpSp>
      <p:sp>
        <p:nvSpPr>
          <p:cNvPr id="22" name="圆角矩形 10">
            <a:extLst>
              <a:ext uri="{FF2B5EF4-FFF2-40B4-BE49-F238E27FC236}">
                <a16:creationId xmlns:a16="http://schemas.microsoft.com/office/drawing/2014/main" id="{B144D8BF-A79F-43C8-8912-497F38EA0839}"/>
              </a:ext>
            </a:extLst>
          </p:cNvPr>
          <p:cNvSpPr/>
          <p:nvPr/>
        </p:nvSpPr>
        <p:spPr>
          <a:xfrm>
            <a:off x="1259839" y="1413024"/>
            <a:ext cx="6654801" cy="1925240"/>
          </a:xfrm>
          <a:prstGeom prst="roundRect">
            <a:avLst>
              <a:gd name="adj" fmla="val 9284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163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图表 16"/>
          <p:cNvGraphicFramePr/>
          <p:nvPr>
            <p:extLst>
              <p:ext uri="{D42A27DB-BD31-4B8C-83A1-F6EECF244321}">
                <p14:modId xmlns:p14="http://schemas.microsoft.com/office/powerpoint/2010/main" val="680762915"/>
              </p:ext>
            </p:extLst>
          </p:nvPr>
        </p:nvGraphicFramePr>
        <p:xfrm>
          <a:off x="1080654" y="1598180"/>
          <a:ext cx="7112001" cy="51515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标题 1">
            <a:extLst>
              <a:ext uri="{FF2B5EF4-FFF2-40B4-BE49-F238E27FC236}">
                <a16:creationId xmlns:a16="http://schemas.microsoft.com/office/drawing/2014/main" id="{127DA9D1-D868-45E3-9E0D-A3D73711C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6441" y="272617"/>
            <a:ext cx="7886700" cy="1325563"/>
          </a:xfrm>
        </p:spPr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）模型泛化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0" y="0"/>
            <a:ext cx="9144000" cy="540507"/>
            <a:chOff x="0" y="0"/>
            <a:chExt cx="9144000" cy="540507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96145" cy="504825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523345" y="0"/>
              <a:ext cx="3620655" cy="504825"/>
            </a:xfrm>
            <a:prstGeom prst="rect">
              <a:avLst/>
            </a:prstGeom>
          </p:spPr>
        </p:pic>
        <p:sp>
          <p:nvSpPr>
            <p:cNvPr id="23" name="标题 1"/>
            <p:cNvSpPr txBox="1">
              <a:spLocks/>
            </p:cNvSpPr>
            <p:nvPr/>
          </p:nvSpPr>
          <p:spPr>
            <a:xfrm>
              <a:off x="3849265" y="17287"/>
              <a:ext cx="1620958" cy="523220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>
              <a:lvl1pPr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2800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srgbClr val="548280"/>
                  </a:solidFill>
                  <a:latin typeface="微软雅黑" panose="020F0302020204030204"/>
                  <a:ea typeface="微软雅黑"/>
                  <a:cs typeface="Arial"/>
                </a:rPr>
                <a:t>解决方案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48280"/>
                </a:solidFill>
                <a:effectLst/>
                <a:uLnTx/>
                <a:uFillTx/>
                <a:latin typeface="微软雅黑" panose="020F0302020204030204"/>
                <a:ea typeface="微软雅黑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5293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0"/>
            <a:ext cx="9144000" cy="540507"/>
            <a:chOff x="0" y="0"/>
            <a:chExt cx="9144000" cy="540507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3796145" cy="504825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523345" y="0"/>
              <a:ext cx="3620655" cy="504825"/>
            </a:xfrm>
            <a:prstGeom prst="rect">
              <a:avLst/>
            </a:prstGeom>
          </p:spPr>
        </p:pic>
        <p:sp>
          <p:nvSpPr>
            <p:cNvPr id="10" name="标题 1"/>
            <p:cNvSpPr txBox="1">
              <a:spLocks/>
            </p:cNvSpPr>
            <p:nvPr/>
          </p:nvSpPr>
          <p:spPr>
            <a:xfrm>
              <a:off x="3849265" y="17287"/>
              <a:ext cx="1620958" cy="523220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>
              <a:lvl1pPr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2800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srgbClr val="548280"/>
                  </a:solidFill>
                  <a:latin typeface="微软雅黑" panose="020F0302020204030204"/>
                  <a:ea typeface="微软雅黑"/>
                  <a:cs typeface="Arial"/>
                </a:rPr>
                <a:t>解决方案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48280"/>
                </a:solidFill>
                <a:effectLst/>
                <a:uLnTx/>
                <a:uFillTx/>
                <a:latin typeface="微软雅黑" panose="020F0302020204030204"/>
                <a:ea typeface="微软雅黑"/>
                <a:cs typeface="Arial"/>
              </a:endParaRPr>
            </a:p>
          </p:txBody>
        </p:sp>
      </p:grpSp>
      <p:graphicFrame>
        <p:nvGraphicFramePr>
          <p:cNvPr id="14" name="图表 13"/>
          <p:cNvGraphicFramePr/>
          <p:nvPr>
            <p:extLst>
              <p:ext uri="{D42A27DB-BD31-4B8C-83A1-F6EECF244321}">
                <p14:modId xmlns:p14="http://schemas.microsoft.com/office/powerpoint/2010/main" val="3593799695"/>
              </p:ext>
            </p:extLst>
          </p:nvPr>
        </p:nvGraphicFramePr>
        <p:xfrm>
          <a:off x="-115689" y="1847185"/>
          <a:ext cx="5585912" cy="4051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标题 1">
            <a:extLst>
              <a:ext uri="{FF2B5EF4-FFF2-40B4-BE49-F238E27FC236}">
                <a16:creationId xmlns:a16="http://schemas.microsoft.com/office/drawing/2014/main" id="{2337CD1E-3A63-4314-BA76-E824D448A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60" y="540507"/>
            <a:ext cx="2697949" cy="964100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优化提升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C910BA8-E6E4-4B35-88E3-54504A1E3F83}"/>
              </a:ext>
            </a:extLst>
          </p:cNvPr>
          <p:cNvSpPr txBox="1"/>
          <p:nvPr/>
        </p:nvSpPr>
        <p:spPr>
          <a:xfrm>
            <a:off x="5523345" y="2934247"/>
            <a:ext cx="362065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模型选型：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分辨率：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224 &lt; 368 &lt; 420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优化器：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SGD &lt; SAM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8786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 rot="10800000">
            <a:off x="8566" y="2420888"/>
            <a:ext cx="9144001" cy="1177243"/>
            <a:chOff x="1862689" y="2590828"/>
            <a:chExt cx="12192000" cy="1569656"/>
          </a:xfrm>
          <a:solidFill>
            <a:srgbClr val="609686"/>
          </a:solidFill>
        </p:grpSpPr>
        <p:sp>
          <p:nvSpPr>
            <p:cNvPr id="51" name="矩形 50"/>
            <p:cNvSpPr/>
            <p:nvPr/>
          </p:nvSpPr>
          <p:spPr>
            <a:xfrm flipH="1">
              <a:off x="1862689" y="2590828"/>
              <a:ext cx="12192000" cy="1569656"/>
            </a:xfrm>
            <a:prstGeom prst="rect">
              <a:avLst/>
            </a:prstGeom>
            <a:grpFill/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2" name="文本框 41"/>
            <p:cNvSpPr txBox="1"/>
            <p:nvPr/>
          </p:nvSpPr>
          <p:spPr>
            <a:xfrm rot="10800000">
              <a:off x="6994914" y="2960158"/>
              <a:ext cx="1415769" cy="830994"/>
            </a:xfrm>
            <a:prstGeom prst="rect">
              <a:avLst/>
            </a:prstGeom>
            <a:grpFill/>
          </p:spPr>
          <p:txBody>
            <a:bodyPr wrap="none" lIns="68579" tIns="34289" rIns="68579" bIns="34289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总结</a:t>
              </a:r>
              <a:endParaRPr lang="en-US" altLang="zh-CN" sz="36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圆角矩形 39">
            <a:extLst>
              <a:ext uri="{FF2B5EF4-FFF2-40B4-BE49-F238E27FC236}">
                <a16:creationId xmlns:a16="http://schemas.microsoft.com/office/drawing/2014/main" id="{50AE34E6-D896-47B2-B2E7-D32B080AF88F}"/>
              </a:ext>
            </a:extLst>
          </p:cNvPr>
          <p:cNvSpPr/>
          <p:nvPr/>
        </p:nvSpPr>
        <p:spPr>
          <a:xfrm rot="10800000" flipV="1">
            <a:off x="1011362" y="2406273"/>
            <a:ext cx="955496" cy="1206473"/>
          </a:xfrm>
          <a:prstGeom prst="roundRect">
            <a:avLst>
              <a:gd name="adj" fmla="val 503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/>
            <a:r>
              <a:rPr lang="en-US" altLang="zh-CN" sz="4500" dirty="0">
                <a:solidFill>
                  <a:srgbClr val="609686"/>
                </a:solidFill>
              </a:rPr>
              <a:t>4</a:t>
            </a:r>
            <a:endParaRPr lang="zh-CN" altLang="en-US" sz="4500" dirty="0">
              <a:solidFill>
                <a:srgbClr val="6096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34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82"/>
          <a:stretch/>
        </p:blipFill>
        <p:spPr>
          <a:xfrm flipV="1">
            <a:off x="-1" y="0"/>
            <a:ext cx="9144001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3144280" y="303691"/>
            <a:ext cx="2007618" cy="240914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870347" y="1139061"/>
            <a:ext cx="1653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  <a:cs typeface="+mn-ea"/>
                <a:sym typeface="+mn-lt"/>
              </a:rPr>
              <a:t>目录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870347" y="1681159"/>
            <a:ext cx="3647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  <a:cs typeface="+mn-ea"/>
                <a:sym typeface="+mn-lt"/>
              </a:rPr>
              <a:t>CONTENTS</a:t>
            </a:r>
            <a:endParaRPr lang="zh-CN" altLang="en-US" sz="2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70347" y="2105607"/>
            <a:ext cx="3279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ENTER YOUR COMPANY NAME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84211" y="4281655"/>
            <a:ext cx="170474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团队介绍</a:t>
            </a:r>
          </a:p>
        </p:txBody>
      </p:sp>
      <p:sp>
        <p:nvSpPr>
          <p:cNvPr id="16" name="任意多边形 15"/>
          <p:cNvSpPr>
            <a:spLocks noChangeAspect="1"/>
          </p:cNvSpPr>
          <p:nvPr/>
        </p:nvSpPr>
        <p:spPr>
          <a:xfrm>
            <a:off x="1135128" y="3844172"/>
            <a:ext cx="201453" cy="324000"/>
          </a:xfrm>
          <a:custGeom>
            <a:avLst/>
            <a:gdLst>
              <a:gd name="connsiteX0" fmla="*/ 677901 w 2374831"/>
              <a:gd name="connsiteY0" fmla="*/ 3412116 h 3819479"/>
              <a:gd name="connsiteX1" fmla="*/ 1644059 w 2374831"/>
              <a:gd name="connsiteY1" fmla="*/ 3412116 h 3819479"/>
              <a:gd name="connsiteX2" fmla="*/ 1644059 w 2374831"/>
              <a:gd name="connsiteY2" fmla="*/ 3636403 h 3819479"/>
              <a:gd name="connsiteX3" fmla="*/ 1452135 w 2374831"/>
              <a:gd name="connsiteY3" fmla="*/ 3636403 h 3819479"/>
              <a:gd name="connsiteX4" fmla="*/ 1406366 w 2374831"/>
              <a:gd name="connsiteY4" fmla="*/ 3819479 h 3819479"/>
              <a:gd name="connsiteX5" fmla="*/ 904644 w 2374831"/>
              <a:gd name="connsiteY5" fmla="*/ 3819479 h 3819479"/>
              <a:gd name="connsiteX6" fmla="*/ 858875 w 2374831"/>
              <a:gd name="connsiteY6" fmla="*/ 3636403 h 3819479"/>
              <a:gd name="connsiteX7" fmla="*/ 677901 w 2374831"/>
              <a:gd name="connsiteY7" fmla="*/ 3636403 h 3819479"/>
              <a:gd name="connsiteX8" fmla="*/ 1210563 w 2374831"/>
              <a:gd name="connsiteY8" fmla="*/ 214813 h 3819479"/>
              <a:gd name="connsiteX9" fmla="*/ 234135 w 2374831"/>
              <a:gd name="connsiteY9" fmla="*/ 1200968 h 3819479"/>
              <a:gd name="connsiteX10" fmla="*/ 530439 w 2374831"/>
              <a:gd name="connsiteY10" fmla="*/ 2356594 h 3819479"/>
              <a:gd name="connsiteX11" fmla="*/ 629422 w 2374831"/>
              <a:gd name="connsiteY11" fmla="*/ 2455121 h 3819479"/>
              <a:gd name="connsiteX12" fmla="*/ 632955 w 2374831"/>
              <a:gd name="connsiteY12" fmla="*/ 2454082 h 3819479"/>
              <a:gd name="connsiteX13" fmla="*/ 634850 w 2374831"/>
              <a:gd name="connsiteY13" fmla="*/ 2460524 h 3819479"/>
              <a:gd name="connsiteX14" fmla="*/ 645415 w 2374831"/>
              <a:gd name="connsiteY14" fmla="*/ 2471041 h 3819479"/>
              <a:gd name="connsiteX15" fmla="*/ 640611 w 2374831"/>
              <a:gd name="connsiteY15" fmla="*/ 2480115 h 3819479"/>
              <a:gd name="connsiteX16" fmla="*/ 825141 w 2374831"/>
              <a:gd name="connsiteY16" fmla="*/ 3107541 h 3819479"/>
              <a:gd name="connsiteX17" fmla="*/ 1520487 w 2374831"/>
              <a:gd name="connsiteY17" fmla="*/ 3107541 h 3819479"/>
              <a:gd name="connsiteX18" fmla="*/ 1697625 w 2374831"/>
              <a:gd name="connsiteY18" fmla="*/ 2505248 h 3819479"/>
              <a:gd name="connsiteX19" fmla="*/ 1694714 w 2374831"/>
              <a:gd name="connsiteY19" fmla="*/ 2499211 h 3819479"/>
              <a:gd name="connsiteX20" fmla="*/ 1701121 w 2374831"/>
              <a:gd name="connsiteY20" fmla="*/ 2493362 h 3819479"/>
              <a:gd name="connsiteX21" fmla="*/ 1703057 w 2374831"/>
              <a:gd name="connsiteY21" fmla="*/ 2486779 h 3819479"/>
              <a:gd name="connsiteX22" fmla="*/ 1707047 w 2374831"/>
              <a:gd name="connsiteY22" fmla="*/ 2487952 h 3819479"/>
              <a:gd name="connsiteX23" fmla="*/ 1814604 w 2374831"/>
              <a:gd name="connsiteY23" fmla="*/ 2389768 h 3819479"/>
              <a:gd name="connsiteX24" fmla="*/ 2146142 w 2374831"/>
              <a:gd name="connsiteY24" fmla="*/ 1237621 h 3819479"/>
              <a:gd name="connsiteX25" fmla="*/ 1210563 w 2374831"/>
              <a:gd name="connsiteY25" fmla="*/ 214813 h 3819479"/>
              <a:gd name="connsiteX26" fmla="*/ 1214591 w 2374831"/>
              <a:gd name="connsiteY26" fmla="*/ 383 h 3819479"/>
              <a:gd name="connsiteX27" fmla="*/ 2356115 w 2374831"/>
              <a:gd name="connsiteY27" fmla="*/ 1191705 h 3819479"/>
              <a:gd name="connsiteX28" fmla="*/ 1940101 w 2374831"/>
              <a:gd name="connsiteY28" fmla="*/ 2566662 h 3819479"/>
              <a:gd name="connsiteX29" fmla="*/ 1858280 w 2374831"/>
              <a:gd name="connsiteY29" fmla="*/ 2636176 h 3819479"/>
              <a:gd name="connsiteX30" fmla="*/ 1662374 w 2374831"/>
              <a:gd name="connsiteY30" fmla="*/ 3302282 h 3819479"/>
              <a:gd name="connsiteX31" fmla="*/ 1642818 w 2374831"/>
              <a:gd name="connsiteY31" fmla="*/ 3296530 h 3819479"/>
              <a:gd name="connsiteX32" fmla="*/ 1642365 w 2374831"/>
              <a:gd name="connsiteY32" fmla="*/ 3298341 h 3819479"/>
              <a:gd name="connsiteX33" fmla="*/ 668645 w 2374831"/>
              <a:gd name="connsiteY33" fmla="*/ 3298341 h 3819479"/>
              <a:gd name="connsiteX34" fmla="*/ 620945 w 2374831"/>
              <a:gd name="connsiteY34" fmla="*/ 3107541 h 3819479"/>
              <a:gd name="connsiteX35" fmla="*/ 625980 w 2374831"/>
              <a:gd name="connsiteY35" fmla="*/ 3107541 h 3819479"/>
              <a:gd name="connsiteX36" fmla="*/ 477257 w 2374831"/>
              <a:gd name="connsiteY36" fmla="*/ 2601865 h 3819479"/>
              <a:gd name="connsiteX37" fmla="*/ 398351 w 2374831"/>
              <a:gd name="connsiteY37" fmla="*/ 2528795 h 3819479"/>
              <a:gd name="connsiteX38" fmla="*/ 25870 w 2374831"/>
              <a:gd name="connsiteY38" fmla="*/ 1147159 h 3819479"/>
              <a:gd name="connsiteX39" fmla="*/ 1214591 w 2374831"/>
              <a:gd name="connsiteY39" fmla="*/ 383 h 381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74831" h="3819479">
                <a:moveTo>
                  <a:pt x="677901" y="3412116"/>
                </a:moveTo>
                <a:lnTo>
                  <a:pt x="1644059" y="3412116"/>
                </a:lnTo>
                <a:lnTo>
                  <a:pt x="1644059" y="3636403"/>
                </a:lnTo>
                <a:lnTo>
                  <a:pt x="1452135" y="3636403"/>
                </a:lnTo>
                <a:lnTo>
                  <a:pt x="1406366" y="3819479"/>
                </a:lnTo>
                <a:lnTo>
                  <a:pt x="904644" y="3819479"/>
                </a:lnTo>
                <a:lnTo>
                  <a:pt x="858875" y="3636403"/>
                </a:lnTo>
                <a:lnTo>
                  <a:pt x="677901" y="3636403"/>
                </a:lnTo>
                <a:close/>
                <a:moveTo>
                  <a:pt x="1210563" y="214813"/>
                </a:moveTo>
                <a:cubicBezTo>
                  <a:pt x="739590" y="200611"/>
                  <a:pt x="328256" y="616042"/>
                  <a:pt x="234135" y="1200968"/>
                </a:cubicBezTo>
                <a:cubicBezTo>
                  <a:pt x="165163" y="1629602"/>
                  <a:pt x="280924" y="2067284"/>
                  <a:pt x="530439" y="2356594"/>
                </a:cubicBezTo>
                <a:lnTo>
                  <a:pt x="629422" y="2455121"/>
                </a:lnTo>
                <a:lnTo>
                  <a:pt x="632955" y="2454082"/>
                </a:lnTo>
                <a:lnTo>
                  <a:pt x="634850" y="2460524"/>
                </a:lnTo>
                <a:lnTo>
                  <a:pt x="645415" y="2471041"/>
                </a:lnTo>
                <a:lnTo>
                  <a:pt x="640611" y="2480115"/>
                </a:lnTo>
                <a:lnTo>
                  <a:pt x="825141" y="3107541"/>
                </a:lnTo>
                <a:lnTo>
                  <a:pt x="1520487" y="3107541"/>
                </a:lnTo>
                <a:lnTo>
                  <a:pt x="1697625" y="2505248"/>
                </a:lnTo>
                <a:lnTo>
                  <a:pt x="1694714" y="2499211"/>
                </a:lnTo>
                <a:lnTo>
                  <a:pt x="1701121" y="2493362"/>
                </a:lnTo>
                <a:lnTo>
                  <a:pt x="1703057" y="2486779"/>
                </a:lnTo>
                <a:lnTo>
                  <a:pt x="1707047" y="2487952"/>
                </a:lnTo>
                <a:lnTo>
                  <a:pt x="1814604" y="2389768"/>
                </a:lnTo>
                <a:cubicBezTo>
                  <a:pt x="2075917" y="2110708"/>
                  <a:pt x="2205489" y="1673395"/>
                  <a:pt x="2146142" y="1237621"/>
                </a:cubicBezTo>
                <a:cubicBezTo>
                  <a:pt x="2067107" y="657287"/>
                  <a:pt x="1675186" y="228824"/>
                  <a:pt x="1210563" y="214813"/>
                </a:cubicBezTo>
                <a:close/>
                <a:moveTo>
                  <a:pt x="1214591" y="383"/>
                </a:moveTo>
                <a:cubicBezTo>
                  <a:pt x="1779092" y="16134"/>
                  <a:pt x="2256408" y="514273"/>
                  <a:pt x="2356115" y="1191705"/>
                </a:cubicBezTo>
                <a:cubicBezTo>
                  <a:pt x="2432917" y="1713508"/>
                  <a:pt x="2269282" y="2238010"/>
                  <a:pt x="1940101" y="2566662"/>
                </a:cubicBezTo>
                <a:lnTo>
                  <a:pt x="1858280" y="2636176"/>
                </a:lnTo>
                <a:lnTo>
                  <a:pt x="1662374" y="3302282"/>
                </a:lnTo>
                <a:lnTo>
                  <a:pt x="1642818" y="3296530"/>
                </a:lnTo>
                <a:lnTo>
                  <a:pt x="1642365" y="3298341"/>
                </a:lnTo>
                <a:lnTo>
                  <a:pt x="668645" y="3298341"/>
                </a:lnTo>
                <a:lnTo>
                  <a:pt x="620945" y="3107541"/>
                </a:lnTo>
                <a:lnTo>
                  <a:pt x="625980" y="3107541"/>
                </a:lnTo>
                <a:lnTo>
                  <a:pt x="477257" y="2601865"/>
                </a:lnTo>
                <a:lnTo>
                  <a:pt x="398351" y="2528795"/>
                </a:lnTo>
                <a:cubicBezTo>
                  <a:pt x="83040" y="2187205"/>
                  <a:pt x="-63507" y="1661104"/>
                  <a:pt x="25870" y="1147159"/>
                </a:cubicBezTo>
                <a:cubicBezTo>
                  <a:pt x="144292" y="466195"/>
                  <a:pt x="643655" y="-15547"/>
                  <a:pt x="1214591" y="3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565484" y="4281654"/>
            <a:ext cx="170474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项目内容</a:t>
            </a:r>
          </a:p>
        </p:txBody>
      </p:sp>
      <p:sp>
        <p:nvSpPr>
          <p:cNvPr id="19" name="任意多边形 18"/>
          <p:cNvSpPr>
            <a:spLocks noChangeAspect="1"/>
          </p:cNvSpPr>
          <p:nvPr/>
        </p:nvSpPr>
        <p:spPr>
          <a:xfrm>
            <a:off x="4270073" y="3835791"/>
            <a:ext cx="295563" cy="324000"/>
          </a:xfrm>
          <a:custGeom>
            <a:avLst/>
            <a:gdLst>
              <a:gd name="connsiteX0" fmla="*/ 1864628 w 4326339"/>
              <a:gd name="connsiteY0" fmla="*/ 3283995 h 4742597"/>
              <a:gd name="connsiteX1" fmla="*/ 1864628 w 4326339"/>
              <a:gd name="connsiteY1" fmla="*/ 4461109 h 4742597"/>
              <a:gd name="connsiteX2" fmla="*/ 2461711 w 4326339"/>
              <a:gd name="connsiteY2" fmla="*/ 4461109 h 4742597"/>
              <a:gd name="connsiteX3" fmla="*/ 2461711 w 4326339"/>
              <a:gd name="connsiteY3" fmla="*/ 3283995 h 4742597"/>
              <a:gd name="connsiteX4" fmla="*/ 1583140 w 4326339"/>
              <a:gd name="connsiteY4" fmla="*/ 3002507 h 4742597"/>
              <a:gd name="connsiteX5" fmla="*/ 2743199 w 4326339"/>
              <a:gd name="connsiteY5" fmla="*/ 3002507 h 4742597"/>
              <a:gd name="connsiteX6" fmla="*/ 2743199 w 4326339"/>
              <a:gd name="connsiteY6" fmla="*/ 4742597 h 4742597"/>
              <a:gd name="connsiteX7" fmla="*/ 1583140 w 4326339"/>
              <a:gd name="connsiteY7" fmla="*/ 4742597 h 4742597"/>
              <a:gd name="connsiteX8" fmla="*/ 281488 w 4326339"/>
              <a:gd name="connsiteY8" fmla="*/ 1850981 h 4742597"/>
              <a:gd name="connsiteX9" fmla="*/ 281488 w 4326339"/>
              <a:gd name="connsiteY9" fmla="*/ 4461109 h 4742597"/>
              <a:gd name="connsiteX10" fmla="*/ 878571 w 4326339"/>
              <a:gd name="connsiteY10" fmla="*/ 4461109 h 4742597"/>
              <a:gd name="connsiteX11" fmla="*/ 878571 w 4326339"/>
              <a:gd name="connsiteY11" fmla="*/ 1850981 h 4742597"/>
              <a:gd name="connsiteX12" fmla="*/ 0 w 4326339"/>
              <a:gd name="connsiteY12" fmla="*/ 1569493 h 4742597"/>
              <a:gd name="connsiteX13" fmla="*/ 1160059 w 4326339"/>
              <a:gd name="connsiteY13" fmla="*/ 1569493 h 4742597"/>
              <a:gd name="connsiteX14" fmla="*/ 1160059 w 4326339"/>
              <a:gd name="connsiteY14" fmla="*/ 4742597 h 4742597"/>
              <a:gd name="connsiteX15" fmla="*/ 0 w 4326339"/>
              <a:gd name="connsiteY15" fmla="*/ 4742597 h 4742597"/>
              <a:gd name="connsiteX16" fmla="*/ 3447768 w 4326339"/>
              <a:gd name="connsiteY16" fmla="*/ 281488 h 4742597"/>
              <a:gd name="connsiteX17" fmla="*/ 3447768 w 4326339"/>
              <a:gd name="connsiteY17" fmla="*/ 4461109 h 4742597"/>
              <a:gd name="connsiteX18" fmla="*/ 4044851 w 4326339"/>
              <a:gd name="connsiteY18" fmla="*/ 4461109 h 4742597"/>
              <a:gd name="connsiteX19" fmla="*/ 4044851 w 4326339"/>
              <a:gd name="connsiteY19" fmla="*/ 281488 h 4742597"/>
              <a:gd name="connsiteX20" fmla="*/ 3166280 w 4326339"/>
              <a:gd name="connsiteY20" fmla="*/ 0 h 4742597"/>
              <a:gd name="connsiteX21" fmla="*/ 4326339 w 4326339"/>
              <a:gd name="connsiteY21" fmla="*/ 0 h 4742597"/>
              <a:gd name="connsiteX22" fmla="*/ 4326339 w 4326339"/>
              <a:gd name="connsiteY22" fmla="*/ 4742597 h 4742597"/>
              <a:gd name="connsiteX23" fmla="*/ 3166280 w 4326339"/>
              <a:gd name="connsiteY23" fmla="*/ 4742597 h 4742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326339" h="4742597">
                <a:moveTo>
                  <a:pt x="1864628" y="3283995"/>
                </a:moveTo>
                <a:lnTo>
                  <a:pt x="1864628" y="4461109"/>
                </a:lnTo>
                <a:lnTo>
                  <a:pt x="2461711" y="4461109"/>
                </a:lnTo>
                <a:lnTo>
                  <a:pt x="2461711" y="3283995"/>
                </a:lnTo>
                <a:close/>
                <a:moveTo>
                  <a:pt x="1583140" y="3002507"/>
                </a:moveTo>
                <a:lnTo>
                  <a:pt x="2743199" y="3002507"/>
                </a:lnTo>
                <a:lnTo>
                  <a:pt x="2743199" y="4742597"/>
                </a:lnTo>
                <a:lnTo>
                  <a:pt x="1583140" y="4742597"/>
                </a:lnTo>
                <a:close/>
                <a:moveTo>
                  <a:pt x="281488" y="1850981"/>
                </a:moveTo>
                <a:lnTo>
                  <a:pt x="281488" y="4461109"/>
                </a:lnTo>
                <a:lnTo>
                  <a:pt x="878571" y="4461109"/>
                </a:lnTo>
                <a:lnTo>
                  <a:pt x="878571" y="1850981"/>
                </a:lnTo>
                <a:close/>
                <a:moveTo>
                  <a:pt x="0" y="1569493"/>
                </a:moveTo>
                <a:lnTo>
                  <a:pt x="1160059" y="1569493"/>
                </a:lnTo>
                <a:lnTo>
                  <a:pt x="1160059" y="4742597"/>
                </a:lnTo>
                <a:lnTo>
                  <a:pt x="0" y="4742597"/>
                </a:lnTo>
                <a:close/>
                <a:moveTo>
                  <a:pt x="3447768" y="281488"/>
                </a:moveTo>
                <a:lnTo>
                  <a:pt x="3447768" y="4461109"/>
                </a:lnTo>
                <a:lnTo>
                  <a:pt x="4044851" y="4461109"/>
                </a:lnTo>
                <a:lnTo>
                  <a:pt x="4044851" y="281488"/>
                </a:lnTo>
                <a:close/>
                <a:moveTo>
                  <a:pt x="3166280" y="0"/>
                </a:moveTo>
                <a:lnTo>
                  <a:pt x="4326339" y="0"/>
                </a:lnTo>
                <a:lnTo>
                  <a:pt x="4326339" y="4742597"/>
                </a:lnTo>
                <a:lnTo>
                  <a:pt x="3166280" y="47425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826757" y="4305191"/>
            <a:ext cx="170474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Q&amp;A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7499127" y="3823156"/>
            <a:ext cx="360000" cy="324000"/>
          </a:xfrm>
          <a:custGeom>
            <a:avLst/>
            <a:gdLst>
              <a:gd name="connsiteX0" fmla="*/ 233325 w 327309"/>
              <a:gd name="connsiteY0" fmla="*/ 56528 h 327309"/>
              <a:gd name="connsiteX1" fmla="*/ 50285 w 327309"/>
              <a:gd name="connsiteY1" fmla="*/ 239568 h 327309"/>
              <a:gd name="connsiteX2" fmla="*/ 87741 w 327309"/>
              <a:gd name="connsiteY2" fmla="*/ 277025 h 327309"/>
              <a:gd name="connsiteX3" fmla="*/ 270781 w 327309"/>
              <a:gd name="connsiteY3" fmla="*/ 93985 h 327309"/>
              <a:gd name="connsiteX4" fmla="*/ 239171 w 327309"/>
              <a:gd name="connsiteY4" fmla="*/ 31038 h 327309"/>
              <a:gd name="connsiteX5" fmla="*/ 296272 w 327309"/>
              <a:gd name="connsiteY5" fmla="*/ 88139 h 327309"/>
              <a:gd name="connsiteX6" fmla="*/ 80982 w 327309"/>
              <a:gd name="connsiteY6" fmla="*/ 303429 h 327309"/>
              <a:gd name="connsiteX7" fmla="*/ 59606 w 327309"/>
              <a:gd name="connsiteY7" fmla="*/ 282053 h 327309"/>
              <a:gd name="connsiteX8" fmla="*/ 59606 w 327309"/>
              <a:gd name="connsiteY8" fmla="*/ 282053 h 327309"/>
              <a:gd name="connsiteX9" fmla="*/ 80982 w 327309"/>
              <a:gd name="connsiteY9" fmla="*/ 303429 h 327309"/>
              <a:gd name="connsiteX10" fmla="*/ 0 w 327309"/>
              <a:gd name="connsiteY10" fmla="*/ 327309 h 327309"/>
              <a:gd name="connsiteX11" fmla="*/ 23881 w 327309"/>
              <a:gd name="connsiteY11" fmla="*/ 246328 h 327309"/>
              <a:gd name="connsiteX12" fmla="*/ 38193 w 327309"/>
              <a:gd name="connsiteY12" fmla="*/ 260640 h 327309"/>
              <a:gd name="connsiteX13" fmla="*/ 38193 w 327309"/>
              <a:gd name="connsiteY13" fmla="*/ 260640 h 327309"/>
              <a:gd name="connsiteX14" fmla="*/ 23881 w 327309"/>
              <a:gd name="connsiteY14" fmla="*/ 246328 h 327309"/>
              <a:gd name="connsiteX15" fmla="*/ 278071 w 327309"/>
              <a:gd name="connsiteY15" fmla="*/ 63 h 327309"/>
              <a:gd name="connsiteX16" fmla="*/ 292270 w 327309"/>
              <a:gd name="connsiteY16" fmla="*/ 4998 h 327309"/>
              <a:gd name="connsiteX17" fmla="*/ 322311 w 327309"/>
              <a:gd name="connsiteY17" fmla="*/ 35039 h 327309"/>
              <a:gd name="connsiteX18" fmla="*/ 320026 w 327309"/>
              <a:gd name="connsiteY18" fmla="*/ 64385 h 327309"/>
              <a:gd name="connsiteX19" fmla="*/ 304210 w 327309"/>
              <a:gd name="connsiteY19" fmla="*/ 80200 h 327309"/>
              <a:gd name="connsiteX20" fmla="*/ 247109 w 327309"/>
              <a:gd name="connsiteY20" fmla="*/ 23099 h 327309"/>
              <a:gd name="connsiteX21" fmla="*/ 262925 w 327309"/>
              <a:gd name="connsiteY21" fmla="*/ 7284 h 327309"/>
              <a:gd name="connsiteX22" fmla="*/ 278071 w 327309"/>
              <a:gd name="connsiteY22" fmla="*/ 63 h 32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27309" h="327309">
                <a:moveTo>
                  <a:pt x="233325" y="56528"/>
                </a:moveTo>
                <a:lnTo>
                  <a:pt x="50285" y="239568"/>
                </a:lnTo>
                <a:lnTo>
                  <a:pt x="87741" y="277025"/>
                </a:lnTo>
                <a:lnTo>
                  <a:pt x="270781" y="93985"/>
                </a:lnTo>
                <a:close/>
                <a:moveTo>
                  <a:pt x="239171" y="31038"/>
                </a:moveTo>
                <a:lnTo>
                  <a:pt x="296272" y="88139"/>
                </a:lnTo>
                <a:lnTo>
                  <a:pt x="80982" y="303429"/>
                </a:lnTo>
                <a:lnTo>
                  <a:pt x="59606" y="282053"/>
                </a:lnTo>
                <a:lnTo>
                  <a:pt x="59606" y="282053"/>
                </a:lnTo>
                <a:lnTo>
                  <a:pt x="80982" y="303429"/>
                </a:lnTo>
                <a:lnTo>
                  <a:pt x="0" y="327309"/>
                </a:lnTo>
                <a:lnTo>
                  <a:pt x="23881" y="246328"/>
                </a:lnTo>
                <a:lnTo>
                  <a:pt x="38193" y="260640"/>
                </a:lnTo>
                <a:lnTo>
                  <a:pt x="38193" y="260640"/>
                </a:lnTo>
                <a:lnTo>
                  <a:pt x="23881" y="246328"/>
                </a:lnTo>
                <a:close/>
                <a:moveTo>
                  <a:pt x="278071" y="63"/>
                </a:moveTo>
                <a:cubicBezTo>
                  <a:pt x="283381" y="-350"/>
                  <a:pt x="288534" y="1262"/>
                  <a:pt x="292270" y="4998"/>
                </a:cubicBezTo>
                <a:lnTo>
                  <a:pt x="322311" y="35039"/>
                </a:lnTo>
                <a:cubicBezTo>
                  <a:pt x="329784" y="42512"/>
                  <a:pt x="328760" y="55650"/>
                  <a:pt x="320026" y="64385"/>
                </a:cubicBezTo>
                <a:cubicBezTo>
                  <a:pt x="314754" y="69657"/>
                  <a:pt x="309482" y="74928"/>
                  <a:pt x="304210" y="80200"/>
                </a:cubicBezTo>
                <a:lnTo>
                  <a:pt x="247109" y="23099"/>
                </a:lnTo>
                <a:lnTo>
                  <a:pt x="262925" y="7284"/>
                </a:lnTo>
                <a:cubicBezTo>
                  <a:pt x="267292" y="2917"/>
                  <a:pt x="272760" y="477"/>
                  <a:pt x="278071" y="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97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4" grpId="0"/>
      <p:bldP spid="16" grpId="0" animBg="1"/>
      <p:bldP spid="17" grpId="0"/>
      <p:bldP spid="19" grpId="0" animBg="1"/>
      <p:bldP spid="20" grpId="0"/>
      <p:bldP spid="2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841B8816-0799-4C50-9D24-52215009CA44}"/>
              </a:ext>
            </a:extLst>
          </p:cNvPr>
          <p:cNvSpPr txBox="1"/>
          <p:nvPr/>
        </p:nvSpPr>
        <p:spPr>
          <a:xfrm>
            <a:off x="231414" y="1976347"/>
            <a:ext cx="1723541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lang="zh-CN" altLang="en-US" sz="2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解决办法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9E37812-EFCA-44BA-A944-8F7E60063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23" y="1081357"/>
            <a:ext cx="8773718" cy="4890881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0" y="0"/>
            <a:ext cx="9144000" cy="540507"/>
            <a:chOff x="0" y="0"/>
            <a:chExt cx="9144000" cy="540507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96145" cy="504825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523345" y="0"/>
              <a:ext cx="3620655" cy="504825"/>
            </a:xfrm>
            <a:prstGeom prst="rect">
              <a:avLst/>
            </a:prstGeom>
          </p:spPr>
        </p:pic>
        <p:sp>
          <p:nvSpPr>
            <p:cNvPr id="10" name="标题 1"/>
            <p:cNvSpPr txBox="1">
              <a:spLocks/>
            </p:cNvSpPr>
            <p:nvPr/>
          </p:nvSpPr>
          <p:spPr>
            <a:xfrm>
              <a:off x="4208337" y="17287"/>
              <a:ext cx="902812" cy="523220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>
              <a:lvl1pPr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2800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noProof="0" dirty="0">
                  <a:solidFill>
                    <a:srgbClr val="548280"/>
                  </a:solidFill>
                  <a:latin typeface="微软雅黑" panose="020F0302020204030204"/>
                  <a:ea typeface="微软雅黑"/>
                  <a:cs typeface="Arial"/>
                </a:rPr>
                <a:t>总结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48280"/>
                </a:solidFill>
                <a:effectLst/>
                <a:uLnTx/>
                <a:uFillTx/>
                <a:latin typeface="微软雅黑" panose="020F0302020204030204"/>
                <a:ea typeface="微软雅黑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1985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82"/>
          <a:stretch/>
        </p:blipFill>
        <p:spPr>
          <a:xfrm flipV="1">
            <a:off x="-1" y="0"/>
            <a:ext cx="9144001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365572"/>
              </a:clrFrom>
              <a:clrTo>
                <a:srgbClr val="365572">
                  <a:alpha val="0"/>
                </a:srgbClr>
              </a:clrTo>
            </a:clrChange>
          </a:blip>
          <a:srcRect t="4075"/>
          <a:stretch/>
        </p:blipFill>
        <p:spPr>
          <a:xfrm>
            <a:off x="5273963" y="1788933"/>
            <a:ext cx="3276600" cy="3280134"/>
          </a:xfrm>
          <a:prstGeom prst="ellipse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14800" y="185037"/>
            <a:ext cx="170474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  <a:cs typeface="+mn-ea"/>
                <a:sym typeface="+mn-lt"/>
              </a:rPr>
              <a:t>Q&amp;A</a:t>
            </a:r>
            <a:endParaRPr lang="zh-CN" altLang="en-US" sz="4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359817" y="359519"/>
            <a:ext cx="554983" cy="482035"/>
          </a:xfrm>
          <a:custGeom>
            <a:avLst/>
            <a:gdLst>
              <a:gd name="connsiteX0" fmla="*/ 233325 w 327309"/>
              <a:gd name="connsiteY0" fmla="*/ 56528 h 327309"/>
              <a:gd name="connsiteX1" fmla="*/ 50285 w 327309"/>
              <a:gd name="connsiteY1" fmla="*/ 239568 h 327309"/>
              <a:gd name="connsiteX2" fmla="*/ 87741 w 327309"/>
              <a:gd name="connsiteY2" fmla="*/ 277025 h 327309"/>
              <a:gd name="connsiteX3" fmla="*/ 270781 w 327309"/>
              <a:gd name="connsiteY3" fmla="*/ 93985 h 327309"/>
              <a:gd name="connsiteX4" fmla="*/ 239171 w 327309"/>
              <a:gd name="connsiteY4" fmla="*/ 31038 h 327309"/>
              <a:gd name="connsiteX5" fmla="*/ 296272 w 327309"/>
              <a:gd name="connsiteY5" fmla="*/ 88139 h 327309"/>
              <a:gd name="connsiteX6" fmla="*/ 80982 w 327309"/>
              <a:gd name="connsiteY6" fmla="*/ 303429 h 327309"/>
              <a:gd name="connsiteX7" fmla="*/ 59606 w 327309"/>
              <a:gd name="connsiteY7" fmla="*/ 282053 h 327309"/>
              <a:gd name="connsiteX8" fmla="*/ 59606 w 327309"/>
              <a:gd name="connsiteY8" fmla="*/ 282053 h 327309"/>
              <a:gd name="connsiteX9" fmla="*/ 80982 w 327309"/>
              <a:gd name="connsiteY9" fmla="*/ 303429 h 327309"/>
              <a:gd name="connsiteX10" fmla="*/ 0 w 327309"/>
              <a:gd name="connsiteY10" fmla="*/ 327309 h 327309"/>
              <a:gd name="connsiteX11" fmla="*/ 23881 w 327309"/>
              <a:gd name="connsiteY11" fmla="*/ 246328 h 327309"/>
              <a:gd name="connsiteX12" fmla="*/ 38193 w 327309"/>
              <a:gd name="connsiteY12" fmla="*/ 260640 h 327309"/>
              <a:gd name="connsiteX13" fmla="*/ 38193 w 327309"/>
              <a:gd name="connsiteY13" fmla="*/ 260640 h 327309"/>
              <a:gd name="connsiteX14" fmla="*/ 23881 w 327309"/>
              <a:gd name="connsiteY14" fmla="*/ 246328 h 327309"/>
              <a:gd name="connsiteX15" fmla="*/ 278071 w 327309"/>
              <a:gd name="connsiteY15" fmla="*/ 63 h 327309"/>
              <a:gd name="connsiteX16" fmla="*/ 292270 w 327309"/>
              <a:gd name="connsiteY16" fmla="*/ 4998 h 327309"/>
              <a:gd name="connsiteX17" fmla="*/ 322311 w 327309"/>
              <a:gd name="connsiteY17" fmla="*/ 35039 h 327309"/>
              <a:gd name="connsiteX18" fmla="*/ 320026 w 327309"/>
              <a:gd name="connsiteY18" fmla="*/ 64385 h 327309"/>
              <a:gd name="connsiteX19" fmla="*/ 304210 w 327309"/>
              <a:gd name="connsiteY19" fmla="*/ 80200 h 327309"/>
              <a:gd name="connsiteX20" fmla="*/ 247109 w 327309"/>
              <a:gd name="connsiteY20" fmla="*/ 23099 h 327309"/>
              <a:gd name="connsiteX21" fmla="*/ 262925 w 327309"/>
              <a:gd name="connsiteY21" fmla="*/ 7284 h 327309"/>
              <a:gd name="connsiteX22" fmla="*/ 278071 w 327309"/>
              <a:gd name="connsiteY22" fmla="*/ 63 h 32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27309" h="327309">
                <a:moveTo>
                  <a:pt x="233325" y="56528"/>
                </a:moveTo>
                <a:lnTo>
                  <a:pt x="50285" y="239568"/>
                </a:lnTo>
                <a:lnTo>
                  <a:pt x="87741" y="277025"/>
                </a:lnTo>
                <a:lnTo>
                  <a:pt x="270781" y="93985"/>
                </a:lnTo>
                <a:close/>
                <a:moveTo>
                  <a:pt x="239171" y="31038"/>
                </a:moveTo>
                <a:lnTo>
                  <a:pt x="296272" y="88139"/>
                </a:lnTo>
                <a:lnTo>
                  <a:pt x="80982" y="303429"/>
                </a:lnTo>
                <a:lnTo>
                  <a:pt x="59606" y="282053"/>
                </a:lnTo>
                <a:lnTo>
                  <a:pt x="59606" y="282053"/>
                </a:lnTo>
                <a:lnTo>
                  <a:pt x="80982" y="303429"/>
                </a:lnTo>
                <a:lnTo>
                  <a:pt x="0" y="327309"/>
                </a:lnTo>
                <a:lnTo>
                  <a:pt x="23881" y="246328"/>
                </a:lnTo>
                <a:lnTo>
                  <a:pt x="38193" y="260640"/>
                </a:lnTo>
                <a:lnTo>
                  <a:pt x="38193" y="260640"/>
                </a:lnTo>
                <a:lnTo>
                  <a:pt x="23881" y="246328"/>
                </a:lnTo>
                <a:close/>
                <a:moveTo>
                  <a:pt x="278071" y="63"/>
                </a:moveTo>
                <a:cubicBezTo>
                  <a:pt x="283381" y="-350"/>
                  <a:pt x="288534" y="1262"/>
                  <a:pt x="292270" y="4998"/>
                </a:cubicBezTo>
                <a:lnTo>
                  <a:pt x="322311" y="35039"/>
                </a:lnTo>
                <a:cubicBezTo>
                  <a:pt x="329784" y="42512"/>
                  <a:pt x="328760" y="55650"/>
                  <a:pt x="320026" y="64385"/>
                </a:cubicBezTo>
                <a:cubicBezTo>
                  <a:pt x="314754" y="69657"/>
                  <a:pt x="309482" y="74928"/>
                  <a:pt x="304210" y="80200"/>
                </a:cubicBezTo>
                <a:lnTo>
                  <a:pt x="247109" y="23099"/>
                </a:lnTo>
                <a:lnTo>
                  <a:pt x="262925" y="7284"/>
                </a:lnTo>
                <a:cubicBezTo>
                  <a:pt x="267292" y="2917"/>
                  <a:pt x="272760" y="477"/>
                  <a:pt x="278071" y="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>
            <p:ph type="ctrTitle"/>
          </p:nvPr>
        </p:nvSpPr>
        <p:spPr>
          <a:xfrm>
            <a:off x="637308" y="1788933"/>
            <a:ext cx="7772400" cy="704996"/>
          </a:xfrm>
        </p:spPr>
        <p:txBody>
          <a:bodyPr>
            <a:norm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狗细分类识别算法</a:t>
            </a:r>
          </a:p>
        </p:txBody>
      </p:sp>
      <p:sp>
        <p:nvSpPr>
          <p:cNvPr id="14" name="副标题 2"/>
          <p:cNvSpPr>
            <a:spLocks noGrp="1"/>
          </p:cNvSpPr>
          <p:nvPr>
            <p:ph type="subTitle" idx="1"/>
          </p:nvPr>
        </p:nvSpPr>
        <p:spPr>
          <a:xfrm>
            <a:off x="1251526" y="3010911"/>
            <a:ext cx="6858000" cy="1200871"/>
          </a:xfrm>
        </p:spPr>
        <p:txBody>
          <a:bodyPr>
            <a:normAutofit/>
          </a:bodyPr>
          <a:lstStyle/>
          <a:p>
            <a:endParaRPr lang="en-US" altLang="zh-CN" sz="2000" dirty="0"/>
          </a:p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中国科学院半导体研究所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深圳市威富视界有限公司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北京研发中心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524" y="5096870"/>
            <a:ext cx="1905000" cy="51559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298" y="5094474"/>
            <a:ext cx="2611222" cy="52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38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82"/>
          <a:stretch/>
        </p:blipFill>
        <p:spPr>
          <a:xfrm flipV="1">
            <a:off x="0" y="11289"/>
            <a:ext cx="9144001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02979" y="44245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02979" y="1469677"/>
            <a:ext cx="78755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队员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李鹏波：模型构建、训练、测试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刘江宽：目标检测、模型构建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宁欣、王镇：建模指导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中国科学院半导体研究所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深圳市威富视界有限公司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北京研发中心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任意多边形 5"/>
          <p:cNvSpPr>
            <a:spLocks noChangeAspect="1"/>
          </p:cNvSpPr>
          <p:nvPr/>
        </p:nvSpPr>
        <p:spPr>
          <a:xfrm>
            <a:off x="287840" y="470097"/>
            <a:ext cx="346405" cy="557129"/>
          </a:xfrm>
          <a:custGeom>
            <a:avLst/>
            <a:gdLst>
              <a:gd name="connsiteX0" fmla="*/ 677901 w 2374831"/>
              <a:gd name="connsiteY0" fmla="*/ 3412116 h 3819479"/>
              <a:gd name="connsiteX1" fmla="*/ 1644059 w 2374831"/>
              <a:gd name="connsiteY1" fmla="*/ 3412116 h 3819479"/>
              <a:gd name="connsiteX2" fmla="*/ 1644059 w 2374831"/>
              <a:gd name="connsiteY2" fmla="*/ 3636403 h 3819479"/>
              <a:gd name="connsiteX3" fmla="*/ 1452135 w 2374831"/>
              <a:gd name="connsiteY3" fmla="*/ 3636403 h 3819479"/>
              <a:gd name="connsiteX4" fmla="*/ 1406366 w 2374831"/>
              <a:gd name="connsiteY4" fmla="*/ 3819479 h 3819479"/>
              <a:gd name="connsiteX5" fmla="*/ 904644 w 2374831"/>
              <a:gd name="connsiteY5" fmla="*/ 3819479 h 3819479"/>
              <a:gd name="connsiteX6" fmla="*/ 858875 w 2374831"/>
              <a:gd name="connsiteY6" fmla="*/ 3636403 h 3819479"/>
              <a:gd name="connsiteX7" fmla="*/ 677901 w 2374831"/>
              <a:gd name="connsiteY7" fmla="*/ 3636403 h 3819479"/>
              <a:gd name="connsiteX8" fmla="*/ 1210563 w 2374831"/>
              <a:gd name="connsiteY8" fmla="*/ 214813 h 3819479"/>
              <a:gd name="connsiteX9" fmla="*/ 234135 w 2374831"/>
              <a:gd name="connsiteY9" fmla="*/ 1200968 h 3819479"/>
              <a:gd name="connsiteX10" fmla="*/ 530439 w 2374831"/>
              <a:gd name="connsiteY10" fmla="*/ 2356594 h 3819479"/>
              <a:gd name="connsiteX11" fmla="*/ 629422 w 2374831"/>
              <a:gd name="connsiteY11" fmla="*/ 2455121 h 3819479"/>
              <a:gd name="connsiteX12" fmla="*/ 632955 w 2374831"/>
              <a:gd name="connsiteY12" fmla="*/ 2454082 h 3819479"/>
              <a:gd name="connsiteX13" fmla="*/ 634850 w 2374831"/>
              <a:gd name="connsiteY13" fmla="*/ 2460524 h 3819479"/>
              <a:gd name="connsiteX14" fmla="*/ 645415 w 2374831"/>
              <a:gd name="connsiteY14" fmla="*/ 2471041 h 3819479"/>
              <a:gd name="connsiteX15" fmla="*/ 640611 w 2374831"/>
              <a:gd name="connsiteY15" fmla="*/ 2480115 h 3819479"/>
              <a:gd name="connsiteX16" fmla="*/ 825141 w 2374831"/>
              <a:gd name="connsiteY16" fmla="*/ 3107541 h 3819479"/>
              <a:gd name="connsiteX17" fmla="*/ 1520487 w 2374831"/>
              <a:gd name="connsiteY17" fmla="*/ 3107541 h 3819479"/>
              <a:gd name="connsiteX18" fmla="*/ 1697625 w 2374831"/>
              <a:gd name="connsiteY18" fmla="*/ 2505248 h 3819479"/>
              <a:gd name="connsiteX19" fmla="*/ 1694714 w 2374831"/>
              <a:gd name="connsiteY19" fmla="*/ 2499211 h 3819479"/>
              <a:gd name="connsiteX20" fmla="*/ 1701121 w 2374831"/>
              <a:gd name="connsiteY20" fmla="*/ 2493362 h 3819479"/>
              <a:gd name="connsiteX21" fmla="*/ 1703057 w 2374831"/>
              <a:gd name="connsiteY21" fmla="*/ 2486779 h 3819479"/>
              <a:gd name="connsiteX22" fmla="*/ 1707047 w 2374831"/>
              <a:gd name="connsiteY22" fmla="*/ 2487952 h 3819479"/>
              <a:gd name="connsiteX23" fmla="*/ 1814604 w 2374831"/>
              <a:gd name="connsiteY23" fmla="*/ 2389768 h 3819479"/>
              <a:gd name="connsiteX24" fmla="*/ 2146142 w 2374831"/>
              <a:gd name="connsiteY24" fmla="*/ 1237621 h 3819479"/>
              <a:gd name="connsiteX25" fmla="*/ 1210563 w 2374831"/>
              <a:gd name="connsiteY25" fmla="*/ 214813 h 3819479"/>
              <a:gd name="connsiteX26" fmla="*/ 1214591 w 2374831"/>
              <a:gd name="connsiteY26" fmla="*/ 383 h 3819479"/>
              <a:gd name="connsiteX27" fmla="*/ 2356115 w 2374831"/>
              <a:gd name="connsiteY27" fmla="*/ 1191705 h 3819479"/>
              <a:gd name="connsiteX28" fmla="*/ 1940101 w 2374831"/>
              <a:gd name="connsiteY28" fmla="*/ 2566662 h 3819479"/>
              <a:gd name="connsiteX29" fmla="*/ 1858280 w 2374831"/>
              <a:gd name="connsiteY29" fmla="*/ 2636176 h 3819479"/>
              <a:gd name="connsiteX30" fmla="*/ 1662374 w 2374831"/>
              <a:gd name="connsiteY30" fmla="*/ 3302282 h 3819479"/>
              <a:gd name="connsiteX31" fmla="*/ 1642818 w 2374831"/>
              <a:gd name="connsiteY31" fmla="*/ 3296530 h 3819479"/>
              <a:gd name="connsiteX32" fmla="*/ 1642365 w 2374831"/>
              <a:gd name="connsiteY32" fmla="*/ 3298341 h 3819479"/>
              <a:gd name="connsiteX33" fmla="*/ 668645 w 2374831"/>
              <a:gd name="connsiteY33" fmla="*/ 3298341 h 3819479"/>
              <a:gd name="connsiteX34" fmla="*/ 620945 w 2374831"/>
              <a:gd name="connsiteY34" fmla="*/ 3107541 h 3819479"/>
              <a:gd name="connsiteX35" fmla="*/ 625980 w 2374831"/>
              <a:gd name="connsiteY35" fmla="*/ 3107541 h 3819479"/>
              <a:gd name="connsiteX36" fmla="*/ 477257 w 2374831"/>
              <a:gd name="connsiteY36" fmla="*/ 2601865 h 3819479"/>
              <a:gd name="connsiteX37" fmla="*/ 398351 w 2374831"/>
              <a:gd name="connsiteY37" fmla="*/ 2528795 h 3819479"/>
              <a:gd name="connsiteX38" fmla="*/ 25870 w 2374831"/>
              <a:gd name="connsiteY38" fmla="*/ 1147159 h 3819479"/>
              <a:gd name="connsiteX39" fmla="*/ 1214591 w 2374831"/>
              <a:gd name="connsiteY39" fmla="*/ 383 h 3819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74831" h="3819479">
                <a:moveTo>
                  <a:pt x="677901" y="3412116"/>
                </a:moveTo>
                <a:lnTo>
                  <a:pt x="1644059" y="3412116"/>
                </a:lnTo>
                <a:lnTo>
                  <a:pt x="1644059" y="3636403"/>
                </a:lnTo>
                <a:lnTo>
                  <a:pt x="1452135" y="3636403"/>
                </a:lnTo>
                <a:lnTo>
                  <a:pt x="1406366" y="3819479"/>
                </a:lnTo>
                <a:lnTo>
                  <a:pt x="904644" y="3819479"/>
                </a:lnTo>
                <a:lnTo>
                  <a:pt x="858875" y="3636403"/>
                </a:lnTo>
                <a:lnTo>
                  <a:pt x="677901" y="3636403"/>
                </a:lnTo>
                <a:close/>
                <a:moveTo>
                  <a:pt x="1210563" y="214813"/>
                </a:moveTo>
                <a:cubicBezTo>
                  <a:pt x="739590" y="200611"/>
                  <a:pt x="328256" y="616042"/>
                  <a:pt x="234135" y="1200968"/>
                </a:cubicBezTo>
                <a:cubicBezTo>
                  <a:pt x="165163" y="1629602"/>
                  <a:pt x="280924" y="2067284"/>
                  <a:pt x="530439" y="2356594"/>
                </a:cubicBezTo>
                <a:lnTo>
                  <a:pt x="629422" y="2455121"/>
                </a:lnTo>
                <a:lnTo>
                  <a:pt x="632955" y="2454082"/>
                </a:lnTo>
                <a:lnTo>
                  <a:pt x="634850" y="2460524"/>
                </a:lnTo>
                <a:lnTo>
                  <a:pt x="645415" y="2471041"/>
                </a:lnTo>
                <a:lnTo>
                  <a:pt x="640611" y="2480115"/>
                </a:lnTo>
                <a:lnTo>
                  <a:pt x="825141" y="3107541"/>
                </a:lnTo>
                <a:lnTo>
                  <a:pt x="1520487" y="3107541"/>
                </a:lnTo>
                <a:lnTo>
                  <a:pt x="1697625" y="2505248"/>
                </a:lnTo>
                <a:lnTo>
                  <a:pt x="1694714" y="2499211"/>
                </a:lnTo>
                <a:lnTo>
                  <a:pt x="1701121" y="2493362"/>
                </a:lnTo>
                <a:lnTo>
                  <a:pt x="1703057" y="2486779"/>
                </a:lnTo>
                <a:lnTo>
                  <a:pt x="1707047" y="2487952"/>
                </a:lnTo>
                <a:lnTo>
                  <a:pt x="1814604" y="2389768"/>
                </a:lnTo>
                <a:cubicBezTo>
                  <a:pt x="2075917" y="2110708"/>
                  <a:pt x="2205489" y="1673395"/>
                  <a:pt x="2146142" y="1237621"/>
                </a:cubicBezTo>
                <a:cubicBezTo>
                  <a:pt x="2067107" y="657287"/>
                  <a:pt x="1675186" y="228824"/>
                  <a:pt x="1210563" y="214813"/>
                </a:cubicBezTo>
                <a:close/>
                <a:moveTo>
                  <a:pt x="1214591" y="383"/>
                </a:moveTo>
                <a:cubicBezTo>
                  <a:pt x="1779092" y="16134"/>
                  <a:pt x="2256408" y="514273"/>
                  <a:pt x="2356115" y="1191705"/>
                </a:cubicBezTo>
                <a:cubicBezTo>
                  <a:pt x="2432917" y="1713508"/>
                  <a:pt x="2269282" y="2238010"/>
                  <a:pt x="1940101" y="2566662"/>
                </a:cubicBezTo>
                <a:lnTo>
                  <a:pt x="1858280" y="2636176"/>
                </a:lnTo>
                <a:lnTo>
                  <a:pt x="1662374" y="3302282"/>
                </a:lnTo>
                <a:lnTo>
                  <a:pt x="1642818" y="3296530"/>
                </a:lnTo>
                <a:lnTo>
                  <a:pt x="1642365" y="3298341"/>
                </a:lnTo>
                <a:lnTo>
                  <a:pt x="668645" y="3298341"/>
                </a:lnTo>
                <a:lnTo>
                  <a:pt x="620945" y="3107541"/>
                </a:lnTo>
                <a:lnTo>
                  <a:pt x="625980" y="3107541"/>
                </a:lnTo>
                <a:lnTo>
                  <a:pt x="477257" y="2601865"/>
                </a:lnTo>
                <a:lnTo>
                  <a:pt x="398351" y="2528795"/>
                </a:lnTo>
                <a:cubicBezTo>
                  <a:pt x="83040" y="2187205"/>
                  <a:pt x="-63507" y="1661104"/>
                  <a:pt x="25870" y="1147159"/>
                </a:cubicBezTo>
                <a:cubicBezTo>
                  <a:pt x="144292" y="466195"/>
                  <a:pt x="643655" y="-15547"/>
                  <a:pt x="1214591" y="3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248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82"/>
          <a:stretch/>
        </p:blipFill>
        <p:spPr>
          <a:xfrm flipV="1">
            <a:off x="-79023" y="0"/>
            <a:ext cx="9223023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37309" y="2004951"/>
            <a:ext cx="54938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赛题简介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赛题难点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解决方案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总结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7657" y="433539"/>
            <a:ext cx="3102594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项目内容</a:t>
            </a:r>
          </a:p>
        </p:txBody>
      </p:sp>
      <p:sp>
        <p:nvSpPr>
          <p:cNvPr id="9" name="任意多边形 8"/>
          <p:cNvSpPr>
            <a:spLocks noChangeAspect="1"/>
          </p:cNvSpPr>
          <p:nvPr/>
        </p:nvSpPr>
        <p:spPr>
          <a:xfrm>
            <a:off x="210226" y="428640"/>
            <a:ext cx="537919" cy="589674"/>
          </a:xfrm>
          <a:custGeom>
            <a:avLst/>
            <a:gdLst>
              <a:gd name="connsiteX0" fmla="*/ 1864628 w 4326339"/>
              <a:gd name="connsiteY0" fmla="*/ 3283995 h 4742597"/>
              <a:gd name="connsiteX1" fmla="*/ 1864628 w 4326339"/>
              <a:gd name="connsiteY1" fmla="*/ 4461109 h 4742597"/>
              <a:gd name="connsiteX2" fmla="*/ 2461711 w 4326339"/>
              <a:gd name="connsiteY2" fmla="*/ 4461109 h 4742597"/>
              <a:gd name="connsiteX3" fmla="*/ 2461711 w 4326339"/>
              <a:gd name="connsiteY3" fmla="*/ 3283995 h 4742597"/>
              <a:gd name="connsiteX4" fmla="*/ 1583140 w 4326339"/>
              <a:gd name="connsiteY4" fmla="*/ 3002507 h 4742597"/>
              <a:gd name="connsiteX5" fmla="*/ 2743199 w 4326339"/>
              <a:gd name="connsiteY5" fmla="*/ 3002507 h 4742597"/>
              <a:gd name="connsiteX6" fmla="*/ 2743199 w 4326339"/>
              <a:gd name="connsiteY6" fmla="*/ 4742597 h 4742597"/>
              <a:gd name="connsiteX7" fmla="*/ 1583140 w 4326339"/>
              <a:gd name="connsiteY7" fmla="*/ 4742597 h 4742597"/>
              <a:gd name="connsiteX8" fmla="*/ 281488 w 4326339"/>
              <a:gd name="connsiteY8" fmla="*/ 1850981 h 4742597"/>
              <a:gd name="connsiteX9" fmla="*/ 281488 w 4326339"/>
              <a:gd name="connsiteY9" fmla="*/ 4461109 h 4742597"/>
              <a:gd name="connsiteX10" fmla="*/ 878571 w 4326339"/>
              <a:gd name="connsiteY10" fmla="*/ 4461109 h 4742597"/>
              <a:gd name="connsiteX11" fmla="*/ 878571 w 4326339"/>
              <a:gd name="connsiteY11" fmla="*/ 1850981 h 4742597"/>
              <a:gd name="connsiteX12" fmla="*/ 0 w 4326339"/>
              <a:gd name="connsiteY12" fmla="*/ 1569493 h 4742597"/>
              <a:gd name="connsiteX13" fmla="*/ 1160059 w 4326339"/>
              <a:gd name="connsiteY13" fmla="*/ 1569493 h 4742597"/>
              <a:gd name="connsiteX14" fmla="*/ 1160059 w 4326339"/>
              <a:gd name="connsiteY14" fmla="*/ 4742597 h 4742597"/>
              <a:gd name="connsiteX15" fmla="*/ 0 w 4326339"/>
              <a:gd name="connsiteY15" fmla="*/ 4742597 h 4742597"/>
              <a:gd name="connsiteX16" fmla="*/ 3447768 w 4326339"/>
              <a:gd name="connsiteY16" fmla="*/ 281488 h 4742597"/>
              <a:gd name="connsiteX17" fmla="*/ 3447768 w 4326339"/>
              <a:gd name="connsiteY17" fmla="*/ 4461109 h 4742597"/>
              <a:gd name="connsiteX18" fmla="*/ 4044851 w 4326339"/>
              <a:gd name="connsiteY18" fmla="*/ 4461109 h 4742597"/>
              <a:gd name="connsiteX19" fmla="*/ 4044851 w 4326339"/>
              <a:gd name="connsiteY19" fmla="*/ 281488 h 4742597"/>
              <a:gd name="connsiteX20" fmla="*/ 3166280 w 4326339"/>
              <a:gd name="connsiteY20" fmla="*/ 0 h 4742597"/>
              <a:gd name="connsiteX21" fmla="*/ 4326339 w 4326339"/>
              <a:gd name="connsiteY21" fmla="*/ 0 h 4742597"/>
              <a:gd name="connsiteX22" fmla="*/ 4326339 w 4326339"/>
              <a:gd name="connsiteY22" fmla="*/ 4742597 h 4742597"/>
              <a:gd name="connsiteX23" fmla="*/ 3166280 w 4326339"/>
              <a:gd name="connsiteY23" fmla="*/ 4742597 h 4742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326339" h="4742597">
                <a:moveTo>
                  <a:pt x="1864628" y="3283995"/>
                </a:moveTo>
                <a:lnTo>
                  <a:pt x="1864628" y="4461109"/>
                </a:lnTo>
                <a:lnTo>
                  <a:pt x="2461711" y="4461109"/>
                </a:lnTo>
                <a:lnTo>
                  <a:pt x="2461711" y="3283995"/>
                </a:lnTo>
                <a:close/>
                <a:moveTo>
                  <a:pt x="1583140" y="3002507"/>
                </a:moveTo>
                <a:lnTo>
                  <a:pt x="2743199" y="3002507"/>
                </a:lnTo>
                <a:lnTo>
                  <a:pt x="2743199" y="4742597"/>
                </a:lnTo>
                <a:lnTo>
                  <a:pt x="1583140" y="4742597"/>
                </a:lnTo>
                <a:close/>
                <a:moveTo>
                  <a:pt x="281488" y="1850981"/>
                </a:moveTo>
                <a:lnTo>
                  <a:pt x="281488" y="4461109"/>
                </a:lnTo>
                <a:lnTo>
                  <a:pt x="878571" y="4461109"/>
                </a:lnTo>
                <a:lnTo>
                  <a:pt x="878571" y="1850981"/>
                </a:lnTo>
                <a:close/>
                <a:moveTo>
                  <a:pt x="0" y="1569493"/>
                </a:moveTo>
                <a:lnTo>
                  <a:pt x="1160059" y="1569493"/>
                </a:lnTo>
                <a:lnTo>
                  <a:pt x="1160059" y="4742597"/>
                </a:lnTo>
                <a:lnTo>
                  <a:pt x="0" y="4742597"/>
                </a:lnTo>
                <a:close/>
                <a:moveTo>
                  <a:pt x="3447768" y="281488"/>
                </a:moveTo>
                <a:lnTo>
                  <a:pt x="3447768" y="4461109"/>
                </a:lnTo>
                <a:lnTo>
                  <a:pt x="4044851" y="4461109"/>
                </a:lnTo>
                <a:lnTo>
                  <a:pt x="4044851" y="281488"/>
                </a:lnTo>
                <a:close/>
                <a:moveTo>
                  <a:pt x="3166280" y="0"/>
                </a:moveTo>
                <a:lnTo>
                  <a:pt x="4326339" y="0"/>
                </a:lnTo>
                <a:lnTo>
                  <a:pt x="4326339" y="4742597"/>
                </a:lnTo>
                <a:lnTo>
                  <a:pt x="3166280" y="47425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365572"/>
              </a:clrFrom>
              <a:clrTo>
                <a:srgbClr val="365572">
                  <a:alpha val="0"/>
                </a:srgbClr>
              </a:clrTo>
            </a:clrChange>
          </a:blip>
          <a:srcRect t="4075"/>
          <a:stretch/>
        </p:blipFill>
        <p:spPr>
          <a:xfrm>
            <a:off x="5273963" y="1788933"/>
            <a:ext cx="3276600" cy="328013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55106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 rot="10800000">
            <a:off x="8566" y="2420888"/>
            <a:ext cx="9144001" cy="1177243"/>
            <a:chOff x="1862689" y="2590828"/>
            <a:chExt cx="12192000" cy="1569656"/>
          </a:xfrm>
          <a:solidFill>
            <a:srgbClr val="609686"/>
          </a:solidFill>
        </p:grpSpPr>
        <p:sp>
          <p:nvSpPr>
            <p:cNvPr id="51" name="矩形 50"/>
            <p:cNvSpPr/>
            <p:nvPr/>
          </p:nvSpPr>
          <p:spPr>
            <a:xfrm flipH="1">
              <a:off x="1862689" y="2590828"/>
              <a:ext cx="12192000" cy="1569656"/>
            </a:xfrm>
            <a:prstGeom prst="rect">
              <a:avLst/>
            </a:prstGeom>
            <a:grpFill/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2" name="文本框 41"/>
            <p:cNvSpPr txBox="1"/>
            <p:nvPr/>
          </p:nvSpPr>
          <p:spPr>
            <a:xfrm rot="10800000">
              <a:off x="6157690" y="2996580"/>
              <a:ext cx="2646876" cy="830994"/>
            </a:xfrm>
            <a:prstGeom prst="rect">
              <a:avLst/>
            </a:prstGeom>
            <a:grpFill/>
          </p:spPr>
          <p:txBody>
            <a:bodyPr wrap="none" lIns="68579" tIns="34289" rIns="68579" bIns="34289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赛题简介</a:t>
              </a:r>
              <a:endParaRPr lang="en-US" altLang="zh-CN" sz="36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圆角矩形 39">
            <a:extLst>
              <a:ext uri="{FF2B5EF4-FFF2-40B4-BE49-F238E27FC236}">
                <a16:creationId xmlns:a16="http://schemas.microsoft.com/office/drawing/2014/main" id="{50AE34E6-D896-47B2-B2E7-D32B080AF88F}"/>
              </a:ext>
            </a:extLst>
          </p:cNvPr>
          <p:cNvSpPr/>
          <p:nvPr/>
        </p:nvSpPr>
        <p:spPr>
          <a:xfrm rot="10800000" flipV="1">
            <a:off x="1011362" y="2406273"/>
            <a:ext cx="955496" cy="1206473"/>
          </a:xfrm>
          <a:prstGeom prst="roundRect">
            <a:avLst>
              <a:gd name="adj" fmla="val 503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/>
            <a:r>
              <a:rPr lang="en-US" altLang="zh-CN" sz="4500" dirty="0">
                <a:solidFill>
                  <a:srgbClr val="609686"/>
                </a:solidFill>
              </a:rPr>
              <a:t>1</a:t>
            </a:r>
            <a:endParaRPr lang="zh-CN" altLang="en-US" sz="4500" dirty="0">
              <a:solidFill>
                <a:srgbClr val="6096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5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3B0225-8C3D-4228-B890-73E892FD0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58" y="420544"/>
            <a:ext cx="2850106" cy="1029529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赛题简介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E95C35-20F5-42DF-8931-D5C2346AB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278" y="1450073"/>
            <a:ext cx="7209916" cy="353572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342C324-6FD9-4927-BAEB-EE86A4575C6E}"/>
              </a:ext>
            </a:extLst>
          </p:cNvPr>
          <p:cNvSpPr txBox="1"/>
          <p:nvPr/>
        </p:nvSpPr>
        <p:spPr>
          <a:xfrm>
            <a:off x="2094034" y="5342513"/>
            <a:ext cx="41088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对狗目标进行细粒度分类，共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评估指标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准确率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=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预测正确数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图像总数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0" y="0"/>
            <a:ext cx="9144000" cy="540507"/>
            <a:chOff x="0" y="0"/>
            <a:chExt cx="9144000" cy="54050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96145" cy="504825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523345" y="0"/>
              <a:ext cx="3620655" cy="504825"/>
            </a:xfrm>
            <a:prstGeom prst="rect">
              <a:avLst/>
            </a:prstGeom>
          </p:spPr>
        </p:pic>
        <p:sp>
          <p:nvSpPr>
            <p:cNvPr id="10" name="标题 1"/>
            <p:cNvSpPr txBox="1">
              <a:spLocks/>
            </p:cNvSpPr>
            <p:nvPr/>
          </p:nvSpPr>
          <p:spPr>
            <a:xfrm>
              <a:off x="3849266" y="17287"/>
              <a:ext cx="1620958" cy="523220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>
              <a:lvl1pPr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2800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548280"/>
                  </a:solidFill>
                  <a:effectLst/>
                  <a:uLnTx/>
                  <a:uFillTx/>
                  <a:latin typeface="微软雅黑" panose="020F0302020204030204"/>
                  <a:ea typeface="微软雅黑"/>
                  <a:cs typeface="Arial"/>
                </a:rPr>
                <a:t>赛题简介</a:t>
              </a:r>
            </a:p>
          </p:txBody>
        </p:sp>
      </p:grpSp>
      <p:sp>
        <p:nvSpPr>
          <p:cNvPr id="9" name="圆角矩形 8"/>
          <p:cNvSpPr/>
          <p:nvPr/>
        </p:nvSpPr>
        <p:spPr>
          <a:xfrm>
            <a:off x="720437" y="1495859"/>
            <a:ext cx="7761321" cy="3489941"/>
          </a:xfrm>
          <a:prstGeom prst="roundRect">
            <a:avLst>
              <a:gd name="adj" fmla="val 9284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9132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 rot="10800000">
            <a:off x="8566" y="2420888"/>
            <a:ext cx="9144001" cy="1177243"/>
            <a:chOff x="1862689" y="2590828"/>
            <a:chExt cx="12192000" cy="1569656"/>
          </a:xfrm>
          <a:solidFill>
            <a:srgbClr val="609686"/>
          </a:solidFill>
        </p:grpSpPr>
        <p:sp>
          <p:nvSpPr>
            <p:cNvPr id="51" name="矩形 50"/>
            <p:cNvSpPr/>
            <p:nvPr/>
          </p:nvSpPr>
          <p:spPr>
            <a:xfrm flipH="1">
              <a:off x="1862689" y="2590828"/>
              <a:ext cx="12192000" cy="1569656"/>
            </a:xfrm>
            <a:prstGeom prst="rect">
              <a:avLst/>
            </a:prstGeom>
            <a:grpFill/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2" name="文本框 41"/>
            <p:cNvSpPr txBox="1"/>
            <p:nvPr/>
          </p:nvSpPr>
          <p:spPr>
            <a:xfrm rot="10800000">
              <a:off x="6379362" y="2960158"/>
              <a:ext cx="2646877" cy="830994"/>
            </a:xfrm>
            <a:prstGeom prst="rect">
              <a:avLst/>
            </a:prstGeom>
            <a:grpFill/>
          </p:spPr>
          <p:txBody>
            <a:bodyPr wrap="none" lIns="68579" tIns="34289" rIns="68579" bIns="34289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赛题难点</a:t>
              </a:r>
              <a:endParaRPr lang="en-US" altLang="zh-CN" sz="36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圆角矩形 39">
            <a:extLst>
              <a:ext uri="{FF2B5EF4-FFF2-40B4-BE49-F238E27FC236}">
                <a16:creationId xmlns:a16="http://schemas.microsoft.com/office/drawing/2014/main" id="{50AE34E6-D896-47B2-B2E7-D32B080AF88F}"/>
              </a:ext>
            </a:extLst>
          </p:cNvPr>
          <p:cNvSpPr/>
          <p:nvPr/>
        </p:nvSpPr>
        <p:spPr>
          <a:xfrm rot="10800000" flipV="1">
            <a:off x="1011362" y="2406273"/>
            <a:ext cx="955496" cy="1206473"/>
          </a:xfrm>
          <a:prstGeom prst="roundRect">
            <a:avLst>
              <a:gd name="adj" fmla="val 503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/>
            <a:r>
              <a:rPr lang="en-US" altLang="zh-CN" sz="4500" dirty="0">
                <a:solidFill>
                  <a:srgbClr val="609686"/>
                </a:solidFill>
              </a:rPr>
              <a:t>2</a:t>
            </a:r>
            <a:endParaRPr lang="zh-CN" altLang="en-US" sz="4500" dirty="0">
              <a:solidFill>
                <a:srgbClr val="6096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76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4C4C47E9-D716-4210-B41A-C15CB8FF4F83}"/>
              </a:ext>
            </a:extLst>
          </p:cNvPr>
          <p:cNvSpPr txBox="1">
            <a:spLocks/>
          </p:cNvSpPr>
          <p:nvPr/>
        </p:nvSpPr>
        <p:spPr>
          <a:xfrm>
            <a:off x="143823" y="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赛题难点</a:t>
            </a:r>
            <a:endParaRPr lang="zh-CN" altLang="en-US" sz="5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E9A658-95AA-4169-89BB-EF0F55D43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93" y="1844785"/>
            <a:ext cx="7507514" cy="3641943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0" y="0"/>
            <a:ext cx="9144000" cy="540507"/>
            <a:chOff x="0" y="0"/>
            <a:chExt cx="9144000" cy="540507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96145" cy="504825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523345" y="0"/>
              <a:ext cx="3620655" cy="504825"/>
            </a:xfrm>
            <a:prstGeom prst="rect">
              <a:avLst/>
            </a:prstGeom>
          </p:spPr>
        </p:pic>
        <p:sp>
          <p:nvSpPr>
            <p:cNvPr id="8" name="标题 1"/>
            <p:cNvSpPr txBox="1">
              <a:spLocks/>
            </p:cNvSpPr>
            <p:nvPr/>
          </p:nvSpPr>
          <p:spPr>
            <a:xfrm>
              <a:off x="3849266" y="17287"/>
              <a:ext cx="1620958" cy="523220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>
              <a:lvl1pPr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2800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548280"/>
                  </a:solidFill>
                  <a:effectLst/>
                  <a:uLnTx/>
                  <a:uFillTx/>
                  <a:latin typeface="微软雅黑" panose="020F0302020204030204"/>
                  <a:ea typeface="微软雅黑"/>
                  <a:cs typeface="Arial"/>
                </a:rPr>
                <a:t>赛题</a:t>
              </a:r>
              <a:r>
                <a:rPr lang="zh-CN" altLang="en-US" dirty="0">
                  <a:solidFill>
                    <a:srgbClr val="548280"/>
                  </a:solidFill>
                  <a:latin typeface="微软雅黑" panose="020F0302020204030204"/>
                  <a:ea typeface="微软雅黑"/>
                  <a:cs typeface="Arial"/>
                </a:rPr>
                <a:t>难点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48280"/>
                </a:solidFill>
                <a:effectLst/>
                <a:uLnTx/>
                <a:uFillTx/>
                <a:latin typeface="微软雅黑" panose="020F0302020204030204"/>
                <a:ea typeface="微软雅黑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4534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 rot="10800000">
            <a:off x="8566" y="2420888"/>
            <a:ext cx="9144001" cy="1177243"/>
            <a:chOff x="1862689" y="2590828"/>
            <a:chExt cx="12192000" cy="1569656"/>
          </a:xfrm>
          <a:solidFill>
            <a:srgbClr val="609686"/>
          </a:solidFill>
        </p:grpSpPr>
        <p:sp>
          <p:nvSpPr>
            <p:cNvPr id="51" name="矩形 50"/>
            <p:cNvSpPr/>
            <p:nvPr/>
          </p:nvSpPr>
          <p:spPr>
            <a:xfrm flipH="1">
              <a:off x="1862689" y="2590828"/>
              <a:ext cx="12192000" cy="1569656"/>
            </a:xfrm>
            <a:prstGeom prst="rect">
              <a:avLst/>
            </a:prstGeom>
            <a:grpFill/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2" name="文本框 41"/>
            <p:cNvSpPr txBox="1"/>
            <p:nvPr/>
          </p:nvSpPr>
          <p:spPr>
            <a:xfrm rot="10800000">
              <a:off x="6157694" y="2960158"/>
              <a:ext cx="2646876" cy="830994"/>
            </a:xfrm>
            <a:prstGeom prst="rect">
              <a:avLst/>
            </a:prstGeom>
            <a:grpFill/>
          </p:spPr>
          <p:txBody>
            <a:bodyPr wrap="none" lIns="68579" tIns="34289" rIns="68579" bIns="34289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解决方案</a:t>
              </a:r>
              <a:endParaRPr lang="en-US" altLang="zh-CN" sz="36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圆角矩形 39">
            <a:extLst>
              <a:ext uri="{FF2B5EF4-FFF2-40B4-BE49-F238E27FC236}">
                <a16:creationId xmlns:a16="http://schemas.microsoft.com/office/drawing/2014/main" id="{50AE34E6-D896-47B2-B2E7-D32B080AF88F}"/>
              </a:ext>
            </a:extLst>
          </p:cNvPr>
          <p:cNvSpPr/>
          <p:nvPr/>
        </p:nvSpPr>
        <p:spPr>
          <a:xfrm rot="10800000" flipV="1">
            <a:off x="1011362" y="2406273"/>
            <a:ext cx="955496" cy="1206473"/>
          </a:xfrm>
          <a:prstGeom prst="roundRect">
            <a:avLst>
              <a:gd name="adj" fmla="val 5039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/>
          <a:lstStyle/>
          <a:p>
            <a:pPr algn="ctr"/>
            <a:r>
              <a:rPr lang="en-US" altLang="zh-CN" sz="4500" dirty="0">
                <a:solidFill>
                  <a:srgbClr val="609686"/>
                </a:solidFill>
              </a:rPr>
              <a:t>3</a:t>
            </a:r>
            <a:endParaRPr lang="zh-CN" altLang="en-US" sz="4500" dirty="0">
              <a:solidFill>
                <a:srgbClr val="6096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3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9638</TotalTime>
  <Words>1222</Words>
  <Application>Microsoft Office PowerPoint</Application>
  <PresentationFormat>全屏显示(4:3)</PresentationFormat>
  <Paragraphs>156</Paragraphs>
  <Slides>21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微软雅黑</vt:lpstr>
      <vt:lpstr>迷你简卡通</vt:lpstr>
      <vt:lpstr>Calibri</vt:lpstr>
      <vt:lpstr>微软雅黑</vt:lpstr>
      <vt:lpstr>-apple-system</vt:lpstr>
      <vt:lpstr>Calibri Light</vt:lpstr>
      <vt:lpstr>Arial</vt:lpstr>
      <vt:lpstr>等线</vt:lpstr>
      <vt:lpstr>Agency FB</vt:lpstr>
      <vt:lpstr>Office 主题​​</vt:lpstr>
      <vt:lpstr>“计图”人工智能算法挑战赛 狗细分类识别算法</vt:lpstr>
      <vt:lpstr>PowerPoint 演示文稿</vt:lpstr>
      <vt:lpstr>PowerPoint 演示文稿</vt:lpstr>
      <vt:lpstr>PowerPoint 演示文稿</vt:lpstr>
      <vt:lpstr>PowerPoint 演示文稿</vt:lpstr>
      <vt:lpstr>1. 赛题简介</vt:lpstr>
      <vt:lpstr>PowerPoint 演示文稿</vt:lpstr>
      <vt:lpstr>PowerPoint 演示文稿</vt:lpstr>
      <vt:lpstr>PowerPoint 演示文稿</vt:lpstr>
      <vt:lpstr>1. 数据集</vt:lpstr>
      <vt:lpstr>PowerPoint 演示文稿</vt:lpstr>
      <vt:lpstr>（2）狗身差异</vt:lpstr>
      <vt:lpstr>PowerPoint 演示文稿</vt:lpstr>
      <vt:lpstr>2. 训练策略</vt:lpstr>
      <vt:lpstr>（1）数据限制</vt:lpstr>
      <vt:lpstr>（2）细粒度分类</vt:lpstr>
      <vt:lpstr>（3）模型泛化</vt:lpstr>
      <vt:lpstr>3. 优化提升</vt:lpstr>
      <vt:lpstr>PowerPoint 演示文稿</vt:lpstr>
      <vt:lpstr>PowerPoint 演示文稿</vt:lpstr>
      <vt:lpstr>狗细分类识别算法</vt:lpstr>
    </vt:vector>
  </TitlesOfParts>
  <Company>Xidian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 Zhi</dc:creator>
  <cp:lastModifiedBy>波 波</cp:lastModifiedBy>
  <cp:revision>1094</cp:revision>
  <dcterms:created xsi:type="dcterms:W3CDTF">2018-10-29T01:34:56Z</dcterms:created>
  <dcterms:modified xsi:type="dcterms:W3CDTF">2021-04-25T08:20:11Z</dcterms:modified>
</cp:coreProperties>
</file>